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09AD4-30BF-BE49-8637-BBC18D312605}" type="datetimeFigureOut">
              <a:rPr lang="it-IT" smtClean="0"/>
              <a:t>13/06/2018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1979C-2177-5944-A2C8-83BB3BD4A5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29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1979C-2177-5944-A2C8-83BB3BD4A55B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12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57213" y="2523811"/>
            <a:ext cx="6477000" cy="1369126"/>
          </a:xfrm>
        </p:spPr>
        <p:txBody>
          <a:bodyPr/>
          <a:lstStyle/>
          <a:p>
            <a:r>
              <a:rPr lang="it-IT" sz="5400" dirty="0" smtClean="0"/>
              <a:t>Il greco che conosco: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74311" y="4255835"/>
            <a:ext cx="6477000" cy="153408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   parole italiane che derivano dal greco antico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65496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5549" y="503238"/>
            <a:ext cx="7313613" cy="1311266"/>
          </a:xfrm>
        </p:spPr>
        <p:txBody>
          <a:bodyPr/>
          <a:lstStyle/>
          <a:p>
            <a:r>
              <a:rPr lang="it-IT" dirty="0"/>
              <a:t>k</a:t>
            </a:r>
            <a:r>
              <a:rPr lang="it-IT" dirty="0" smtClean="0"/>
              <a:t>appa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012449"/>
            <a:ext cx="3566160" cy="3778751"/>
          </a:xfrm>
        </p:spPr>
        <p:txBody>
          <a:bodyPr>
            <a:normAutofit lnSpcReduction="10000"/>
          </a:bodyPr>
          <a:lstStyle/>
          <a:p>
            <a:r>
              <a:rPr lang="it-IT" sz="3600" dirty="0" err="1"/>
              <a:t>k</a:t>
            </a:r>
            <a:r>
              <a:rPr lang="it-IT" sz="3600" dirty="0" err="1" smtClean="0"/>
              <a:t>risis</a:t>
            </a:r>
            <a:r>
              <a:rPr lang="it-IT" sz="3600" dirty="0" smtClean="0"/>
              <a:t> </a:t>
            </a:r>
            <a:r>
              <a:rPr lang="it-IT" sz="3200" i="1" dirty="0" smtClean="0"/>
              <a:t>scelta</a:t>
            </a:r>
          </a:p>
          <a:p>
            <a:r>
              <a:rPr lang="it-IT" sz="3600" dirty="0" err="1" smtClean="0"/>
              <a:t>kylindros</a:t>
            </a:r>
            <a:r>
              <a:rPr lang="it-IT" sz="3600" dirty="0" smtClean="0"/>
              <a:t> </a:t>
            </a:r>
            <a:r>
              <a:rPr lang="it-IT" sz="3200" i="1" dirty="0" smtClean="0"/>
              <a:t>cilindro</a:t>
            </a:r>
          </a:p>
          <a:p>
            <a:r>
              <a:rPr lang="it-IT" sz="3600" dirty="0" err="1"/>
              <a:t>k</a:t>
            </a:r>
            <a:r>
              <a:rPr lang="it-IT" sz="3600" dirty="0" err="1" smtClean="0"/>
              <a:t>ybernetikos</a:t>
            </a:r>
            <a:r>
              <a:rPr lang="it-IT" sz="3600" dirty="0" smtClean="0"/>
              <a:t> </a:t>
            </a:r>
            <a:r>
              <a:rPr lang="it-IT" sz="3200" i="1" dirty="0" smtClean="0"/>
              <a:t>del pilota</a:t>
            </a:r>
          </a:p>
          <a:p>
            <a:r>
              <a:rPr lang="it-IT" sz="3600" dirty="0" err="1"/>
              <a:t>k</a:t>
            </a:r>
            <a:r>
              <a:rPr lang="it-IT" sz="3600" dirty="0" err="1" smtClean="0"/>
              <a:t>yklos</a:t>
            </a:r>
            <a:r>
              <a:rPr lang="it-IT" sz="3600" dirty="0" smtClean="0"/>
              <a:t> </a:t>
            </a:r>
            <a:r>
              <a:rPr lang="it-IT" sz="3200" i="1" dirty="0" smtClean="0"/>
              <a:t>cerchio, giro</a:t>
            </a:r>
          </a:p>
          <a:p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012449"/>
            <a:ext cx="3566160" cy="3778752"/>
          </a:xfrm>
        </p:spPr>
        <p:txBody>
          <a:bodyPr>
            <a:normAutofit lnSpcReduction="10000"/>
          </a:bodyPr>
          <a:lstStyle/>
          <a:p>
            <a:r>
              <a:rPr lang="it-IT" sz="3600" dirty="0" err="1"/>
              <a:t>κ</a:t>
            </a:r>
            <a:r>
              <a:rPr lang="it-IT" sz="3600" dirty="0" err="1" smtClean="0"/>
              <a:t>ρίσις</a:t>
            </a:r>
            <a:endParaRPr lang="it-IT" sz="3600" dirty="0" smtClean="0"/>
          </a:p>
          <a:p>
            <a:r>
              <a:rPr lang="it-IT" sz="3600" dirty="0" err="1"/>
              <a:t>κ</a:t>
            </a:r>
            <a:r>
              <a:rPr lang="it-IT" sz="3600" dirty="0" err="1" smtClean="0"/>
              <a:t>ύλινδρος</a:t>
            </a:r>
            <a:endParaRPr lang="it-IT" sz="3600" dirty="0" smtClean="0"/>
          </a:p>
          <a:p>
            <a:r>
              <a:rPr lang="it-IT" sz="3600" dirty="0" err="1" smtClean="0"/>
              <a:t>κυ</a:t>
            </a:r>
            <a:r>
              <a:rPr lang="it-IT" sz="3600" dirty="0" smtClean="0"/>
              <a:t>βερνετικός</a:t>
            </a:r>
          </a:p>
          <a:p>
            <a:r>
              <a:rPr lang="it-IT" sz="3600" dirty="0" err="1" smtClean="0"/>
              <a:t>κύκλος</a:t>
            </a:r>
            <a:endParaRPr lang="it-IT" sz="3600" dirty="0" smtClean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78803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lambda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</a:t>
            </a:r>
            <a:r>
              <a:rPr lang="it-IT" sz="3600" dirty="0" smtClean="0"/>
              <a:t>ogos </a:t>
            </a:r>
            <a:r>
              <a:rPr lang="it-IT" sz="3200" i="1" dirty="0" smtClean="0"/>
              <a:t>parola ragione</a:t>
            </a:r>
          </a:p>
          <a:p>
            <a:r>
              <a:rPr lang="it-IT" sz="3600" dirty="0" err="1"/>
              <a:t>l</a:t>
            </a:r>
            <a:r>
              <a:rPr lang="it-IT" sz="3600" dirty="0" err="1" smtClean="0"/>
              <a:t>oghikos</a:t>
            </a:r>
            <a:r>
              <a:rPr lang="it-IT" sz="3600" dirty="0" smtClean="0"/>
              <a:t> </a:t>
            </a:r>
            <a:r>
              <a:rPr lang="it-IT" sz="3200" i="1" dirty="0" smtClean="0"/>
              <a:t>riguardante la parola o la ragione</a:t>
            </a:r>
          </a:p>
          <a:p>
            <a:r>
              <a:rPr lang="it-IT" sz="3600" dirty="0"/>
              <a:t>l</a:t>
            </a:r>
            <a:r>
              <a:rPr lang="it-IT" sz="3600" dirty="0" smtClean="0"/>
              <a:t>eon </a:t>
            </a:r>
            <a:r>
              <a:rPr lang="it-IT" sz="3200" i="1" dirty="0" smtClean="0"/>
              <a:t>leone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/>
              <a:t>λ</a:t>
            </a:r>
            <a:r>
              <a:rPr lang="it-IT" sz="3200" dirty="0" err="1" smtClean="0"/>
              <a:t>όγος</a:t>
            </a:r>
            <a:endParaRPr lang="it-IT" sz="3200" dirty="0" smtClean="0"/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 err="1"/>
              <a:t>λ</a:t>
            </a:r>
            <a:r>
              <a:rPr lang="it-IT" sz="3200" dirty="0" err="1" smtClean="0"/>
              <a:t>ογικός</a:t>
            </a:r>
            <a:endParaRPr lang="it-IT" sz="3200" dirty="0" smtClean="0"/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 err="1"/>
              <a:t>λ</a:t>
            </a:r>
            <a:r>
              <a:rPr lang="it-IT" sz="3200" dirty="0" err="1" smtClean="0"/>
              <a:t>έων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8199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</a:t>
            </a:r>
            <a:r>
              <a:rPr lang="it-IT" dirty="0" err="1" smtClean="0"/>
              <a:t>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err="1"/>
              <a:t>m</a:t>
            </a:r>
            <a:r>
              <a:rPr lang="it-IT" sz="3600" dirty="0" err="1" smtClean="0"/>
              <a:t>etron</a:t>
            </a:r>
            <a:r>
              <a:rPr lang="it-IT" sz="3600" dirty="0" smtClean="0"/>
              <a:t> </a:t>
            </a:r>
            <a:r>
              <a:rPr lang="it-IT" sz="3200" i="1" dirty="0" smtClean="0"/>
              <a:t>misura</a:t>
            </a:r>
          </a:p>
          <a:p>
            <a:r>
              <a:rPr lang="it-IT" sz="3600" dirty="0"/>
              <a:t>m</a:t>
            </a:r>
            <a:r>
              <a:rPr lang="it-IT" sz="3600" dirty="0" smtClean="0"/>
              <a:t>ania </a:t>
            </a:r>
            <a:r>
              <a:rPr lang="it-IT" sz="3200" i="1" dirty="0" smtClean="0"/>
              <a:t>follia</a:t>
            </a:r>
          </a:p>
          <a:p>
            <a:r>
              <a:rPr lang="it-IT" sz="3600" dirty="0" err="1"/>
              <a:t>m</a:t>
            </a:r>
            <a:r>
              <a:rPr lang="it-IT" sz="3600" dirty="0" err="1" smtClean="0"/>
              <a:t>akros</a:t>
            </a:r>
            <a:r>
              <a:rPr lang="it-IT" sz="3600" dirty="0" smtClean="0"/>
              <a:t> </a:t>
            </a:r>
            <a:r>
              <a:rPr lang="it-IT" sz="3200" i="1" dirty="0" smtClean="0"/>
              <a:t>grande</a:t>
            </a:r>
          </a:p>
          <a:p>
            <a:r>
              <a:rPr lang="it-IT" sz="3600" dirty="0" err="1"/>
              <a:t>m</a:t>
            </a:r>
            <a:r>
              <a:rPr lang="it-IT" sz="3600" dirty="0" err="1" smtClean="0"/>
              <a:t>ikros</a:t>
            </a:r>
            <a:r>
              <a:rPr lang="it-IT" sz="3600" dirty="0" smtClean="0"/>
              <a:t> </a:t>
            </a:r>
            <a:r>
              <a:rPr lang="it-IT" sz="3200" i="1" dirty="0" smtClean="0"/>
              <a:t>piccolo</a:t>
            </a:r>
          </a:p>
          <a:p>
            <a:r>
              <a:rPr lang="it-IT" sz="3600" dirty="0"/>
              <a:t> </a:t>
            </a:r>
            <a:r>
              <a:rPr lang="it-IT" sz="3600" dirty="0" smtClean="0"/>
              <a:t>mega </a:t>
            </a:r>
            <a:r>
              <a:rPr lang="it-IT" sz="3200" i="1" dirty="0" smtClean="0"/>
              <a:t>grande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 err="1"/>
              <a:t>μ</a:t>
            </a:r>
            <a:r>
              <a:rPr lang="it-IT" sz="3600" dirty="0" err="1" smtClean="0"/>
              <a:t>έτρον</a:t>
            </a:r>
            <a:endParaRPr lang="it-IT" sz="3600" dirty="0" smtClean="0"/>
          </a:p>
          <a:p>
            <a:r>
              <a:rPr lang="it-IT" sz="3600" dirty="0"/>
              <a:t>μ</a:t>
            </a:r>
            <a:r>
              <a:rPr lang="it-IT" sz="3600" dirty="0" smtClean="0"/>
              <a:t>α</a:t>
            </a:r>
            <a:r>
              <a:rPr lang="it-IT" sz="3600" dirty="0" err="1" smtClean="0"/>
              <a:t>νί</a:t>
            </a:r>
            <a:r>
              <a:rPr lang="it-IT" sz="3600" dirty="0" smtClean="0"/>
              <a:t>α</a:t>
            </a:r>
          </a:p>
          <a:p>
            <a:r>
              <a:rPr lang="it-IT" sz="3600" dirty="0"/>
              <a:t>μ</a:t>
            </a:r>
            <a:r>
              <a:rPr lang="it-IT" sz="3600" dirty="0" smtClean="0"/>
              <a:t>α</a:t>
            </a:r>
            <a:r>
              <a:rPr lang="it-IT" sz="3600" dirty="0" err="1" smtClean="0"/>
              <a:t>κρός</a:t>
            </a:r>
            <a:endParaRPr lang="it-IT" sz="3600" dirty="0" smtClean="0"/>
          </a:p>
          <a:p>
            <a:r>
              <a:rPr lang="it-IT" sz="3600" dirty="0" err="1"/>
              <a:t>μ</a:t>
            </a:r>
            <a:r>
              <a:rPr lang="it-IT" sz="3600" dirty="0" err="1" smtClean="0"/>
              <a:t>ικρός</a:t>
            </a:r>
            <a:endParaRPr lang="it-IT" sz="3600" dirty="0" smtClean="0"/>
          </a:p>
          <a:p>
            <a:r>
              <a:rPr lang="it-IT" sz="3600" dirty="0" err="1"/>
              <a:t>μ</a:t>
            </a:r>
            <a:r>
              <a:rPr lang="it-IT" sz="3600" dirty="0" err="1" smtClean="0"/>
              <a:t>έγ</a:t>
            </a:r>
            <a:r>
              <a:rPr lang="it-IT" sz="3600" dirty="0" smtClean="0"/>
              <a:t>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978115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773140"/>
          </a:xfrm>
        </p:spPr>
        <p:txBody>
          <a:bodyPr/>
          <a:lstStyle/>
          <a:p>
            <a:r>
              <a:rPr lang="it-IT" dirty="0" err="1"/>
              <a:t>n</a:t>
            </a:r>
            <a:r>
              <a:rPr lang="it-IT" dirty="0" err="1" smtClean="0"/>
              <a:t>y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xi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490819"/>
            <a:ext cx="3566160" cy="3300382"/>
          </a:xfrm>
        </p:spPr>
        <p:txBody>
          <a:bodyPr>
            <a:normAutofit/>
          </a:bodyPr>
          <a:lstStyle/>
          <a:p>
            <a:r>
              <a:rPr lang="it-IT" sz="4000" dirty="0" err="1"/>
              <a:t>n</a:t>
            </a:r>
            <a:r>
              <a:rPr lang="it-IT" sz="4000" dirty="0" err="1" smtClean="0"/>
              <a:t>eos</a:t>
            </a:r>
            <a:r>
              <a:rPr lang="it-IT" sz="4000" dirty="0" smtClean="0"/>
              <a:t> </a:t>
            </a:r>
            <a:r>
              <a:rPr lang="it-IT" sz="3200" i="1" dirty="0" smtClean="0"/>
              <a:t>nuovo</a:t>
            </a:r>
          </a:p>
          <a:p>
            <a:r>
              <a:rPr lang="it-IT" sz="4000" dirty="0" err="1" smtClean="0"/>
              <a:t>xenos</a:t>
            </a:r>
            <a:r>
              <a:rPr lang="it-IT" sz="3600" dirty="0" smtClean="0"/>
              <a:t> </a:t>
            </a:r>
            <a:r>
              <a:rPr lang="it-IT" sz="3200" i="1" dirty="0" smtClean="0"/>
              <a:t>straniero</a:t>
            </a:r>
          </a:p>
          <a:p>
            <a:r>
              <a:rPr lang="it-IT" sz="4000" dirty="0" err="1"/>
              <a:t>x</a:t>
            </a:r>
            <a:r>
              <a:rPr lang="it-IT" sz="4000" dirty="0" err="1" smtClean="0"/>
              <a:t>eros</a:t>
            </a:r>
            <a:r>
              <a:rPr lang="it-IT" sz="3600" dirty="0" smtClean="0"/>
              <a:t> </a:t>
            </a:r>
            <a:r>
              <a:rPr lang="it-IT" sz="3200" i="1" dirty="0" smtClean="0"/>
              <a:t>secco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490819"/>
            <a:ext cx="3566160" cy="3300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 err="1"/>
              <a:t>ν</a:t>
            </a:r>
            <a:r>
              <a:rPr lang="it-IT" sz="3600" dirty="0" err="1" smtClean="0"/>
              <a:t>έος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err="1"/>
              <a:t>ξ</a:t>
            </a:r>
            <a:r>
              <a:rPr lang="it-IT" sz="3600" dirty="0" err="1" smtClean="0"/>
              <a:t>ένος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err="1"/>
              <a:t>ξ</a:t>
            </a:r>
            <a:r>
              <a:rPr lang="it-IT" sz="3600" dirty="0" err="1" smtClean="0"/>
              <a:t>έρος</a:t>
            </a:r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75260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7"/>
            <a:ext cx="7313613" cy="1872113"/>
          </a:xfrm>
        </p:spPr>
        <p:txBody>
          <a:bodyPr/>
          <a:lstStyle/>
          <a:p>
            <a:r>
              <a:rPr lang="it-IT" dirty="0"/>
              <a:t>o</a:t>
            </a:r>
            <a:r>
              <a:rPr lang="it-IT" dirty="0" smtClean="0"/>
              <a:t> </a:t>
            </a:r>
            <a:r>
              <a:rPr lang="it-IT" dirty="0" err="1"/>
              <a:t>m</a:t>
            </a:r>
            <a:r>
              <a:rPr lang="it-IT" dirty="0" err="1" smtClean="0"/>
              <a:t>ikron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75349"/>
            <a:ext cx="3566160" cy="3415851"/>
          </a:xfrm>
        </p:spPr>
        <p:txBody>
          <a:bodyPr>
            <a:normAutofit lnSpcReduction="10000"/>
          </a:bodyPr>
          <a:lstStyle/>
          <a:p>
            <a:r>
              <a:rPr lang="it-IT" sz="3600" dirty="0" err="1"/>
              <a:t>o</a:t>
            </a:r>
            <a:r>
              <a:rPr lang="it-IT" sz="3600" dirty="0" err="1" smtClean="0"/>
              <a:t>ligos</a:t>
            </a:r>
            <a:r>
              <a:rPr lang="it-IT" sz="3600" dirty="0" smtClean="0"/>
              <a:t> </a:t>
            </a:r>
            <a:r>
              <a:rPr lang="it-IT" sz="3200" i="1" dirty="0" smtClean="0"/>
              <a:t>poco</a:t>
            </a:r>
          </a:p>
          <a:p>
            <a:r>
              <a:rPr lang="it-IT" sz="3600" dirty="0" err="1"/>
              <a:t>h</a:t>
            </a:r>
            <a:r>
              <a:rPr lang="it-IT" sz="3600" dirty="0" err="1" smtClean="0"/>
              <a:t>omoios</a:t>
            </a:r>
            <a:r>
              <a:rPr lang="it-IT" sz="3600" dirty="0" smtClean="0"/>
              <a:t> </a:t>
            </a:r>
            <a:r>
              <a:rPr lang="it-IT" sz="3200" i="1" dirty="0" smtClean="0"/>
              <a:t>simile</a:t>
            </a:r>
          </a:p>
          <a:p>
            <a:r>
              <a:rPr lang="it-IT" sz="3600" dirty="0" err="1"/>
              <a:t>o</a:t>
            </a:r>
            <a:r>
              <a:rPr lang="it-IT" sz="3600" dirty="0" err="1" smtClean="0"/>
              <a:t>noma</a:t>
            </a:r>
            <a:r>
              <a:rPr lang="it-IT" sz="3600" dirty="0" smtClean="0"/>
              <a:t> </a:t>
            </a:r>
            <a:r>
              <a:rPr lang="it-IT" sz="3200" i="1" dirty="0" smtClean="0"/>
              <a:t>nome</a:t>
            </a:r>
          </a:p>
          <a:p>
            <a:r>
              <a:rPr lang="it-IT" sz="3600" dirty="0" err="1"/>
              <a:t>h</a:t>
            </a:r>
            <a:r>
              <a:rPr lang="it-IT" sz="3600" dirty="0" err="1" smtClean="0"/>
              <a:t>orizo</a:t>
            </a:r>
            <a:r>
              <a:rPr lang="it-IT" sz="3600" dirty="0" smtClean="0"/>
              <a:t> </a:t>
            </a:r>
            <a:r>
              <a:rPr lang="it-IT" sz="3200" i="1" dirty="0" smtClean="0"/>
              <a:t>segno i confini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375349"/>
            <a:ext cx="3566160" cy="3415851"/>
          </a:xfrm>
        </p:spPr>
        <p:txBody>
          <a:bodyPr>
            <a:normAutofit lnSpcReduction="10000"/>
          </a:bodyPr>
          <a:lstStyle/>
          <a:p>
            <a:r>
              <a:rPr lang="it-IT" sz="3600" dirty="0" err="1" smtClean="0"/>
              <a:t>ὀλίγος</a:t>
            </a:r>
            <a:endParaRPr lang="it-IT" sz="3600" dirty="0" smtClean="0"/>
          </a:p>
          <a:p>
            <a:r>
              <a:rPr lang="it-IT" sz="3600" dirty="0" err="1" smtClean="0"/>
              <a:t>ὁμοῖος</a:t>
            </a:r>
            <a:endParaRPr lang="it-IT" sz="3600" dirty="0" smtClean="0"/>
          </a:p>
          <a:p>
            <a:r>
              <a:rPr lang="it-IT" sz="3600" dirty="0" err="1" smtClean="0"/>
              <a:t>ὄνομ</a:t>
            </a:r>
            <a:r>
              <a:rPr lang="it-IT" sz="3600" dirty="0" smtClean="0"/>
              <a:t>α</a:t>
            </a:r>
          </a:p>
          <a:p>
            <a:r>
              <a:rPr lang="it-IT" sz="3600" dirty="0" err="1" smtClean="0"/>
              <a:t>ὁρίζω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758914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polis </a:t>
            </a:r>
            <a:r>
              <a:rPr lang="it-IT" sz="3200" i="1" dirty="0" smtClean="0"/>
              <a:t>città</a:t>
            </a:r>
          </a:p>
          <a:p>
            <a:r>
              <a:rPr lang="it-IT" sz="3600" dirty="0" err="1" smtClean="0"/>
              <a:t>politikos</a:t>
            </a:r>
            <a:r>
              <a:rPr lang="it-IT" sz="3600" dirty="0" smtClean="0"/>
              <a:t> </a:t>
            </a:r>
            <a:r>
              <a:rPr lang="it-IT" sz="3200" i="1" dirty="0" smtClean="0"/>
              <a:t>del cittadino</a:t>
            </a:r>
          </a:p>
          <a:p>
            <a:r>
              <a:rPr lang="it-IT" sz="3600" dirty="0" err="1"/>
              <a:t>p</a:t>
            </a:r>
            <a:r>
              <a:rPr lang="it-IT" sz="3600" dirty="0" err="1" smtClean="0"/>
              <a:t>oly</a:t>
            </a:r>
            <a:r>
              <a:rPr lang="it-IT" sz="3600" dirty="0" smtClean="0"/>
              <a:t> </a:t>
            </a:r>
            <a:r>
              <a:rPr lang="it-IT" sz="3200" i="1" dirty="0" smtClean="0"/>
              <a:t>molto</a:t>
            </a:r>
          </a:p>
          <a:p>
            <a:r>
              <a:rPr lang="it-IT" sz="3600" dirty="0" err="1"/>
              <a:t>p</a:t>
            </a:r>
            <a:r>
              <a:rPr lang="it-IT" sz="3600" dirty="0" err="1" smtClean="0"/>
              <a:t>aradeigma</a:t>
            </a:r>
            <a:r>
              <a:rPr lang="it-IT" sz="3600" dirty="0" smtClean="0"/>
              <a:t> </a:t>
            </a:r>
            <a:r>
              <a:rPr lang="it-IT" sz="3200" i="1" dirty="0" smtClean="0"/>
              <a:t>esempio</a:t>
            </a:r>
          </a:p>
          <a:p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π</a:t>
            </a:r>
            <a:r>
              <a:rPr lang="it-IT" sz="3600" dirty="0" err="1" smtClean="0"/>
              <a:t>ολις</a:t>
            </a:r>
            <a:endParaRPr lang="it-IT" sz="3600" dirty="0"/>
          </a:p>
          <a:p>
            <a:r>
              <a:rPr lang="it-IT" sz="3600" dirty="0"/>
              <a:t>π</a:t>
            </a:r>
            <a:r>
              <a:rPr lang="it-IT" sz="3600" dirty="0" err="1" smtClean="0"/>
              <a:t>ολιτικός</a:t>
            </a:r>
            <a:endParaRPr lang="it-IT" sz="3600" dirty="0" smtClean="0"/>
          </a:p>
          <a:p>
            <a:r>
              <a:rPr lang="it-IT" sz="3600" dirty="0" smtClean="0"/>
              <a:t>π</a:t>
            </a:r>
            <a:r>
              <a:rPr lang="it-IT" sz="3600" dirty="0" err="1" smtClean="0"/>
              <a:t>ολύ</a:t>
            </a:r>
            <a:endParaRPr lang="it-IT" sz="3600" dirty="0"/>
          </a:p>
          <a:p>
            <a:r>
              <a:rPr lang="it-IT" sz="3600" dirty="0" smtClean="0"/>
              <a:t>πα</a:t>
            </a:r>
            <a:r>
              <a:rPr lang="it-IT" sz="3600" dirty="0" err="1" smtClean="0"/>
              <a:t>ράδειγμ</a:t>
            </a:r>
            <a:r>
              <a:rPr lang="it-IT" sz="3600" dirty="0" smtClean="0"/>
              <a:t>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814102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7"/>
            <a:ext cx="7313613" cy="1231901"/>
          </a:xfrm>
        </p:spPr>
        <p:txBody>
          <a:bodyPr/>
          <a:lstStyle/>
          <a:p>
            <a:r>
              <a:rPr lang="it-IT" dirty="0"/>
              <a:t>r</a:t>
            </a:r>
            <a:r>
              <a:rPr lang="it-IT" dirty="0" smtClean="0"/>
              <a:t>o </a:t>
            </a:r>
            <a:br>
              <a:rPr lang="it-IT" dirty="0" smtClean="0"/>
            </a:br>
            <a:r>
              <a:rPr lang="it-IT" dirty="0" smtClean="0"/>
              <a:t>sigma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rhodon</a:t>
            </a:r>
            <a:r>
              <a:rPr lang="it-IT" sz="3600" dirty="0" smtClean="0"/>
              <a:t> </a:t>
            </a:r>
            <a:r>
              <a:rPr lang="it-IT" sz="3200" i="1" dirty="0" smtClean="0"/>
              <a:t>rosa</a:t>
            </a:r>
          </a:p>
          <a:p>
            <a:r>
              <a:rPr lang="it-IT" sz="3600" dirty="0" err="1" smtClean="0"/>
              <a:t>sideros</a:t>
            </a:r>
            <a:r>
              <a:rPr lang="it-IT" sz="3200" i="1" dirty="0" smtClean="0"/>
              <a:t> ferro</a:t>
            </a:r>
            <a:endParaRPr lang="it-IT" sz="3600" dirty="0" smtClean="0"/>
          </a:p>
          <a:p>
            <a:r>
              <a:rPr lang="it-IT" sz="3600" dirty="0" err="1"/>
              <a:t>s</a:t>
            </a:r>
            <a:r>
              <a:rPr lang="it-IT" sz="3600" dirty="0" err="1" smtClean="0"/>
              <a:t>ophos</a:t>
            </a:r>
            <a:r>
              <a:rPr lang="it-IT" sz="3600" dirty="0" smtClean="0"/>
              <a:t> </a:t>
            </a:r>
            <a:r>
              <a:rPr lang="it-IT" sz="3200" i="1" dirty="0" smtClean="0"/>
              <a:t>sapiente, esperto</a:t>
            </a:r>
          </a:p>
          <a:p>
            <a:r>
              <a:rPr lang="it-IT" sz="3600" dirty="0" err="1"/>
              <a:t>s</a:t>
            </a:r>
            <a:r>
              <a:rPr lang="it-IT" sz="3600" dirty="0" err="1" smtClean="0"/>
              <a:t>ophia</a:t>
            </a:r>
            <a:r>
              <a:rPr lang="it-IT" sz="3600" dirty="0" smtClean="0"/>
              <a:t> </a:t>
            </a:r>
            <a:r>
              <a:rPr lang="it-IT" sz="3200" i="1" dirty="0" smtClean="0"/>
              <a:t>sapienza</a:t>
            </a:r>
          </a:p>
          <a:p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ῥοδόν</a:t>
            </a:r>
            <a:endParaRPr lang="it-IT" sz="3600" dirty="0" smtClean="0"/>
          </a:p>
          <a:p>
            <a:r>
              <a:rPr lang="it-IT" sz="3600" dirty="0" err="1"/>
              <a:t>σ</a:t>
            </a:r>
            <a:r>
              <a:rPr lang="it-IT" sz="3600" dirty="0" err="1" smtClean="0"/>
              <a:t>ίδηρος</a:t>
            </a:r>
            <a:endParaRPr lang="it-IT" sz="3600" dirty="0" smtClean="0"/>
          </a:p>
          <a:p>
            <a:r>
              <a:rPr lang="it-IT" sz="3600" dirty="0" err="1"/>
              <a:t>σ</a:t>
            </a:r>
            <a:r>
              <a:rPr lang="it-IT" sz="3600" dirty="0" err="1" smtClean="0"/>
              <a:t>οφός</a:t>
            </a:r>
            <a:endParaRPr lang="it-IT" sz="3600" dirty="0" smtClean="0"/>
          </a:p>
          <a:p>
            <a:r>
              <a:rPr lang="it-IT" sz="3600" dirty="0" err="1"/>
              <a:t>σ</a:t>
            </a:r>
            <a:r>
              <a:rPr lang="it-IT" sz="3600" dirty="0" err="1" smtClean="0"/>
              <a:t>οφί</a:t>
            </a:r>
            <a:r>
              <a:rPr lang="it-IT" sz="3600" dirty="0" smtClean="0"/>
              <a:t>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749456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</a:t>
            </a:r>
            <a:r>
              <a:rPr lang="it-IT" dirty="0" smtClean="0"/>
              <a:t>au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trauma </a:t>
            </a:r>
            <a:r>
              <a:rPr lang="it-IT" sz="3500" i="1" dirty="0" smtClean="0"/>
              <a:t>ferita</a:t>
            </a:r>
          </a:p>
          <a:p>
            <a:r>
              <a:rPr lang="it-IT" sz="3600" dirty="0"/>
              <a:t>t</a:t>
            </a:r>
            <a:r>
              <a:rPr lang="it-IT" sz="3600" dirty="0" smtClean="0"/>
              <a:t>asso </a:t>
            </a:r>
            <a:r>
              <a:rPr lang="it-IT" sz="3200" i="1" dirty="0" smtClean="0"/>
              <a:t>disporre l’esercito, ordinare</a:t>
            </a:r>
          </a:p>
          <a:p>
            <a:r>
              <a:rPr lang="it-IT" sz="3600" dirty="0"/>
              <a:t>t</a:t>
            </a:r>
            <a:r>
              <a:rPr lang="it-IT" sz="3600" dirty="0" smtClean="0"/>
              <a:t>opos,</a:t>
            </a:r>
            <a:r>
              <a:rPr lang="it-IT" sz="3600" dirty="0" smtClean="0"/>
              <a:t> </a:t>
            </a:r>
            <a:r>
              <a:rPr lang="it-IT" sz="3200" i="1" dirty="0" smtClean="0"/>
              <a:t>  luogo</a:t>
            </a:r>
            <a:endParaRPr lang="it-IT" sz="3200" i="1" dirty="0" smtClean="0"/>
          </a:p>
          <a:p>
            <a:r>
              <a:rPr lang="it-IT" sz="3500" dirty="0" err="1" smtClean="0"/>
              <a:t>telos</a:t>
            </a:r>
            <a:r>
              <a:rPr lang="it-IT" sz="3200" i="1" dirty="0" smtClean="0"/>
              <a:t> </a:t>
            </a:r>
            <a:r>
              <a:rPr lang="it-IT" sz="3200" i="1" dirty="0" err="1" smtClean="0"/>
              <a:t>fine,scopo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 err="1"/>
              <a:t>τ</a:t>
            </a:r>
            <a:r>
              <a:rPr lang="it-IT" sz="3600" dirty="0" err="1" smtClean="0"/>
              <a:t>ρ</a:t>
            </a:r>
            <a:r>
              <a:rPr lang="it-IT" sz="3600" dirty="0" smtClean="0"/>
              <a:t>αῦμα</a:t>
            </a:r>
          </a:p>
          <a:p>
            <a:pPr marL="0" indent="0">
              <a:buNone/>
            </a:pPr>
            <a:r>
              <a:rPr lang="it-IT" sz="3600" dirty="0" err="1"/>
              <a:t>τ</a:t>
            </a:r>
            <a:r>
              <a:rPr lang="it-IT" sz="3600" dirty="0" err="1" smtClean="0"/>
              <a:t>άσσω</a:t>
            </a:r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 err="1"/>
              <a:t>τ</a:t>
            </a:r>
            <a:r>
              <a:rPr lang="it-IT" sz="3600" dirty="0" err="1" smtClean="0"/>
              <a:t>ό</a:t>
            </a:r>
            <a:r>
              <a:rPr lang="it-IT" sz="3600" dirty="0" smtClean="0"/>
              <a:t>πος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err="1"/>
              <a:t>τ</a:t>
            </a:r>
            <a:r>
              <a:rPr lang="it-IT" sz="3600" dirty="0" err="1" smtClean="0"/>
              <a:t>έλος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963296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</a:t>
            </a:r>
            <a:r>
              <a:rPr lang="it-IT" dirty="0" err="1" smtClean="0"/>
              <a:t>ypsilon</a:t>
            </a:r>
            <a:r>
              <a:rPr lang="it-IT" dirty="0" smtClean="0"/>
              <a:t> </a:t>
            </a:r>
            <a:r>
              <a:rPr lang="it-IT" dirty="0" err="1" smtClean="0"/>
              <a:t>phi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>
            <a:normAutofit/>
          </a:bodyPr>
          <a:lstStyle/>
          <a:p>
            <a:r>
              <a:rPr lang="it-IT" sz="3600" dirty="0" err="1" smtClean="0"/>
              <a:t>h</a:t>
            </a:r>
            <a:r>
              <a:rPr lang="it-IT" sz="3600" dirty="0" err="1"/>
              <a:t>y</a:t>
            </a:r>
            <a:r>
              <a:rPr lang="it-IT" sz="3600" dirty="0" err="1" smtClean="0"/>
              <a:t>po</a:t>
            </a:r>
            <a:r>
              <a:rPr lang="it-IT" sz="3600" dirty="0" smtClean="0"/>
              <a:t> </a:t>
            </a:r>
            <a:r>
              <a:rPr lang="it-IT" sz="3200" i="1" dirty="0" smtClean="0"/>
              <a:t>sotto</a:t>
            </a:r>
          </a:p>
          <a:p>
            <a:r>
              <a:rPr lang="it-IT" sz="3600" dirty="0" err="1" smtClean="0"/>
              <a:t>hyper</a:t>
            </a:r>
            <a:r>
              <a:rPr lang="it-IT" sz="3600" dirty="0" smtClean="0"/>
              <a:t> </a:t>
            </a:r>
            <a:r>
              <a:rPr lang="it-IT" sz="3200" i="1" dirty="0" smtClean="0"/>
              <a:t>sopra</a:t>
            </a:r>
          </a:p>
          <a:p>
            <a:r>
              <a:rPr lang="it-IT" sz="3600" dirty="0" err="1" smtClean="0"/>
              <a:t>philos</a:t>
            </a:r>
            <a:r>
              <a:rPr lang="it-IT" sz="3600" dirty="0" smtClean="0"/>
              <a:t> </a:t>
            </a:r>
            <a:r>
              <a:rPr lang="it-IT" sz="3200" i="1" dirty="0" smtClean="0"/>
              <a:t>amico</a:t>
            </a:r>
          </a:p>
          <a:p>
            <a:r>
              <a:rPr lang="it-IT" sz="3600" dirty="0" err="1"/>
              <a:t>p</a:t>
            </a:r>
            <a:r>
              <a:rPr lang="it-IT" sz="3600" dirty="0" err="1" smtClean="0"/>
              <a:t>hilosophia</a:t>
            </a:r>
            <a:r>
              <a:rPr lang="it-IT" sz="3600" dirty="0" smtClean="0"/>
              <a:t> </a:t>
            </a:r>
            <a:r>
              <a:rPr lang="it-IT" sz="3200" i="1" dirty="0" smtClean="0"/>
              <a:t>amore per la sapienza, </a:t>
            </a:r>
            <a:r>
              <a:rPr lang="it-IT" sz="3200" i="1" dirty="0" err="1" smtClean="0"/>
              <a:t>fiosofia</a:t>
            </a:r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ὑπό</a:t>
            </a:r>
          </a:p>
          <a:p>
            <a:r>
              <a:rPr lang="it-IT" sz="3600" dirty="0" smtClean="0"/>
              <a:t>ὑπ</a:t>
            </a:r>
            <a:r>
              <a:rPr lang="it-IT" sz="3600" dirty="0" err="1" smtClean="0"/>
              <a:t>έρ</a:t>
            </a:r>
            <a:endParaRPr lang="it-IT" sz="3600" dirty="0" smtClean="0"/>
          </a:p>
          <a:p>
            <a:r>
              <a:rPr lang="it-IT" sz="3600" dirty="0" err="1"/>
              <a:t>φ</a:t>
            </a:r>
            <a:r>
              <a:rPr lang="it-IT" sz="3600" dirty="0" err="1" smtClean="0"/>
              <a:t>ίλος</a:t>
            </a:r>
            <a:endParaRPr lang="it-IT" sz="3600" dirty="0" smtClean="0"/>
          </a:p>
          <a:p>
            <a:r>
              <a:rPr lang="it-IT" sz="3600" dirty="0" err="1"/>
              <a:t>φ</a:t>
            </a:r>
            <a:r>
              <a:rPr lang="it-IT" sz="3600" dirty="0" err="1" smtClean="0"/>
              <a:t>ιλοσοφί</a:t>
            </a:r>
            <a:r>
              <a:rPr lang="it-IT" sz="3600" dirty="0" smtClean="0"/>
              <a:t>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370000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hi psi o mega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chronos</a:t>
            </a:r>
            <a:r>
              <a:rPr lang="it-IT" sz="3600" dirty="0" smtClean="0"/>
              <a:t> </a:t>
            </a:r>
            <a:r>
              <a:rPr lang="it-IT" sz="3200" i="1" dirty="0" smtClean="0"/>
              <a:t>tempo</a:t>
            </a:r>
          </a:p>
          <a:p>
            <a:r>
              <a:rPr lang="it-IT" sz="3600" dirty="0" err="1"/>
              <a:t>p</a:t>
            </a:r>
            <a:r>
              <a:rPr lang="it-IT" sz="3600" dirty="0" err="1" smtClean="0"/>
              <a:t>syche</a:t>
            </a:r>
            <a:r>
              <a:rPr lang="it-IT" sz="3200" i="1" dirty="0" smtClean="0"/>
              <a:t> mente</a:t>
            </a:r>
          </a:p>
          <a:p>
            <a:r>
              <a:rPr lang="it-IT" sz="3600" dirty="0" smtClean="0"/>
              <a:t>hora </a:t>
            </a:r>
            <a:r>
              <a:rPr lang="it-IT" sz="3200" i="1" dirty="0" smtClean="0"/>
              <a:t>divisione </a:t>
            </a:r>
            <a:r>
              <a:rPr lang="it-IT" sz="3200" i="1" smtClean="0"/>
              <a:t>del tempo, ora</a:t>
            </a:r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χ</a:t>
            </a:r>
            <a:r>
              <a:rPr lang="it-IT" sz="3600" smtClean="0"/>
              <a:t>ρόνος</a:t>
            </a:r>
            <a:endParaRPr lang="it-IT" sz="3600" dirty="0" smtClean="0"/>
          </a:p>
          <a:p>
            <a:r>
              <a:rPr lang="it-IT" sz="3600" dirty="0" err="1"/>
              <a:t>ψ</a:t>
            </a:r>
            <a:r>
              <a:rPr lang="it-IT" sz="3600" dirty="0" err="1" smtClean="0"/>
              <a:t>υχή</a:t>
            </a:r>
            <a:endParaRPr lang="it-IT" sz="3600" dirty="0" smtClean="0"/>
          </a:p>
          <a:p>
            <a:r>
              <a:rPr lang="it-IT" sz="3600" dirty="0" err="1" smtClean="0"/>
              <a:t>ὥρ</a:t>
            </a:r>
            <a:r>
              <a:rPr lang="it-IT" sz="3600" dirty="0" smtClean="0"/>
              <a:t>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72992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Prima di  iniziare: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5094632"/>
          </a:xfrm>
        </p:spPr>
        <p:txBody>
          <a:bodyPr>
            <a:normAutofit fontScale="92500" lnSpcReduction="10000"/>
          </a:bodyPr>
          <a:lstStyle/>
          <a:p>
            <a:r>
              <a:rPr lang="it-IT" sz="3200" dirty="0" smtClean="0"/>
              <a:t>Per ogni lettera dell’alfabeto  troverai: alcuni termini  trascritti in caratteri latini , </a:t>
            </a:r>
            <a:r>
              <a:rPr lang="it-IT" sz="3200" i="1" dirty="0" smtClean="0"/>
              <a:t>in corsivo la loro traduzione</a:t>
            </a:r>
            <a:r>
              <a:rPr lang="it-IT" sz="3200" dirty="0" smtClean="0"/>
              <a:t>, a fianco il termine in caratteri greci;</a:t>
            </a:r>
          </a:p>
          <a:p>
            <a:r>
              <a:rPr lang="it-IT" sz="3200" dirty="0" smtClean="0"/>
              <a:t>La trascrizione non porta l’accento, che invece trovi sui termini greci;</a:t>
            </a:r>
          </a:p>
          <a:p>
            <a:r>
              <a:rPr lang="it-IT" sz="3200" dirty="0" smtClean="0"/>
              <a:t>Puoi ricopiare i termini greci, provare a leggerli dopo aver imparato l’alfabeto e pensare delle parole  italiane che derivino da essi.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47063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900747" y="753783"/>
            <a:ext cx="7313613" cy="868362"/>
          </a:xfrm>
        </p:spPr>
        <p:txBody>
          <a:bodyPr/>
          <a:lstStyle/>
          <a:p>
            <a:r>
              <a:rPr lang="it-IT" sz="5400" dirty="0" smtClean="0"/>
              <a:t>alfa</a:t>
            </a:r>
            <a:endParaRPr lang="it-IT" sz="54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err="1"/>
              <a:t>a</a:t>
            </a:r>
            <a:r>
              <a:rPr lang="it-IT" sz="4000" dirty="0" err="1" smtClean="0"/>
              <a:t>rché</a:t>
            </a:r>
            <a:r>
              <a:rPr lang="it-IT" sz="4000" dirty="0" smtClean="0"/>
              <a:t> </a:t>
            </a:r>
            <a:r>
              <a:rPr lang="it-IT" sz="3200" i="1" dirty="0" smtClean="0"/>
              <a:t>principio</a:t>
            </a:r>
          </a:p>
          <a:p>
            <a:pPr marL="0" indent="0">
              <a:buNone/>
            </a:pPr>
            <a:r>
              <a:rPr lang="it-IT" sz="4000" dirty="0" err="1"/>
              <a:t>a</a:t>
            </a:r>
            <a:r>
              <a:rPr lang="it-IT" sz="4000" dirty="0" err="1" smtClean="0"/>
              <a:t>nomalos</a:t>
            </a:r>
            <a:r>
              <a:rPr lang="it-IT" sz="4000" dirty="0" smtClean="0"/>
              <a:t> </a:t>
            </a:r>
            <a:r>
              <a:rPr lang="it-IT" sz="3200" i="1" dirty="0" smtClean="0"/>
              <a:t>diseguale</a:t>
            </a:r>
            <a:endParaRPr lang="it-IT" sz="4000" dirty="0" smtClean="0"/>
          </a:p>
          <a:p>
            <a:pPr marL="0" indent="0">
              <a:buNone/>
            </a:pPr>
            <a:r>
              <a:rPr lang="it-IT" sz="4000" dirty="0" err="1"/>
              <a:t>a</a:t>
            </a:r>
            <a:r>
              <a:rPr lang="it-IT" sz="4000" dirty="0" err="1" smtClean="0"/>
              <a:t>utomatos</a:t>
            </a:r>
            <a:r>
              <a:rPr lang="it-IT" sz="4000" dirty="0" smtClean="0"/>
              <a:t> </a:t>
            </a:r>
            <a:r>
              <a:rPr lang="it-IT" sz="3200" i="1" dirty="0" smtClean="0"/>
              <a:t>che si muove da sé</a:t>
            </a:r>
          </a:p>
          <a:p>
            <a:pPr marL="0" indent="0">
              <a:buNone/>
            </a:pPr>
            <a:r>
              <a:rPr lang="it-IT" sz="4000" dirty="0"/>
              <a:t>a</a:t>
            </a:r>
            <a:r>
              <a:rPr lang="it-IT" sz="4000" dirty="0" smtClean="0"/>
              <a:t>rmonia</a:t>
            </a:r>
            <a:r>
              <a:rPr lang="it-IT" sz="4300" dirty="0" smtClean="0"/>
              <a:t> </a:t>
            </a:r>
            <a:r>
              <a:rPr lang="it-IT" sz="3200" i="1" dirty="0" smtClean="0"/>
              <a:t>accordo</a:t>
            </a:r>
            <a:endParaRPr lang="it-IT" sz="40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ἀρχή</a:t>
            </a:r>
            <a:endParaRPr lang="it-IT" sz="3600" dirty="0" smtClean="0"/>
          </a:p>
          <a:p>
            <a:r>
              <a:rPr lang="it-IT" sz="3600" dirty="0" err="1" smtClean="0"/>
              <a:t>ἀνώμ</a:t>
            </a:r>
            <a:r>
              <a:rPr lang="it-IT" sz="3600" dirty="0" smtClean="0"/>
              <a:t>αλος</a:t>
            </a:r>
          </a:p>
          <a:p>
            <a:r>
              <a:rPr lang="it-IT" sz="3600" dirty="0" smtClean="0"/>
              <a:t>α</a:t>
            </a:r>
            <a:r>
              <a:rPr lang="it-IT" sz="3600" dirty="0" err="1" smtClean="0"/>
              <a:t>ὐτόμ</a:t>
            </a:r>
            <a:r>
              <a:rPr lang="it-IT" sz="3600" dirty="0" smtClean="0"/>
              <a:t>ατος</a:t>
            </a:r>
          </a:p>
          <a:p>
            <a:endParaRPr lang="it-IT" sz="3600" dirty="0" smtClean="0"/>
          </a:p>
          <a:p>
            <a:r>
              <a:rPr lang="it-IT" sz="3600" dirty="0" err="1" smtClean="0"/>
              <a:t>ἀρμονί</a:t>
            </a:r>
            <a:r>
              <a:rPr lang="it-IT" sz="3600" dirty="0" smtClean="0"/>
              <a:t>α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8391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400" dirty="0" smtClean="0"/>
              <a:t>beta</a:t>
            </a:r>
            <a:endParaRPr lang="it-IT" sz="5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4000" dirty="0" err="1" smtClean="0"/>
              <a:t>biblion</a:t>
            </a:r>
            <a:r>
              <a:rPr lang="it-IT" sz="3200" i="1" dirty="0" smtClean="0"/>
              <a:t> libro</a:t>
            </a:r>
            <a:endParaRPr lang="it-IT" sz="4000" dirty="0" smtClean="0"/>
          </a:p>
          <a:p>
            <a:r>
              <a:rPr lang="it-IT" sz="4000" dirty="0" err="1"/>
              <a:t>b</a:t>
            </a:r>
            <a:r>
              <a:rPr lang="it-IT" sz="4000" dirty="0" err="1" smtClean="0"/>
              <a:t>ios</a:t>
            </a:r>
            <a:r>
              <a:rPr lang="it-IT" sz="4000" dirty="0" smtClean="0"/>
              <a:t> </a:t>
            </a:r>
            <a:r>
              <a:rPr lang="it-IT" sz="3500" i="1" dirty="0" smtClean="0"/>
              <a:t>vita</a:t>
            </a:r>
          </a:p>
          <a:p>
            <a:r>
              <a:rPr lang="it-IT" sz="4000" dirty="0" err="1"/>
              <a:t>b</a:t>
            </a:r>
            <a:r>
              <a:rPr lang="it-IT" sz="4000" dirty="0" err="1" smtClean="0"/>
              <a:t>oreios</a:t>
            </a:r>
            <a:r>
              <a:rPr lang="it-IT" sz="4000" dirty="0" smtClean="0"/>
              <a:t> </a:t>
            </a:r>
            <a:r>
              <a:rPr lang="it-IT" sz="3500" i="1" dirty="0" smtClean="0"/>
              <a:t>del nord</a:t>
            </a:r>
          </a:p>
          <a:p>
            <a:r>
              <a:rPr lang="it-IT" sz="4000" dirty="0" err="1" smtClean="0"/>
              <a:t>barbaros</a:t>
            </a:r>
            <a:r>
              <a:rPr lang="it-IT" sz="4000" dirty="0"/>
              <a:t> </a:t>
            </a:r>
            <a:r>
              <a:rPr lang="it-IT" sz="3200" i="1" dirty="0" smtClean="0"/>
              <a:t>barbaro</a:t>
            </a:r>
          </a:p>
          <a:p>
            <a:endParaRPr lang="it-IT" sz="4000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β</a:t>
            </a:r>
            <a:r>
              <a:rPr lang="it-IT" sz="4000" dirty="0" smtClean="0"/>
              <a:t>ιβ</a:t>
            </a:r>
            <a:r>
              <a:rPr lang="it-IT" sz="4000" dirty="0" err="1" smtClean="0"/>
              <a:t>λίον</a:t>
            </a:r>
            <a:endParaRPr lang="it-IT" sz="4000" dirty="0" smtClean="0"/>
          </a:p>
          <a:p>
            <a:r>
              <a:rPr lang="it-IT" sz="4000" dirty="0"/>
              <a:t>β</a:t>
            </a:r>
            <a:r>
              <a:rPr lang="it-IT" sz="4000" dirty="0" err="1" smtClean="0"/>
              <a:t>ίος</a:t>
            </a:r>
            <a:endParaRPr lang="it-IT" sz="4000" dirty="0" smtClean="0"/>
          </a:p>
          <a:p>
            <a:r>
              <a:rPr lang="it-IT" sz="4000" dirty="0" smtClean="0"/>
              <a:t>β</a:t>
            </a:r>
            <a:r>
              <a:rPr lang="it-IT" sz="4000" dirty="0" err="1" smtClean="0"/>
              <a:t>όρειος</a:t>
            </a:r>
            <a:endParaRPr lang="it-IT" sz="4000" dirty="0" smtClean="0"/>
          </a:p>
          <a:p>
            <a:r>
              <a:rPr lang="it-IT" sz="4000" dirty="0"/>
              <a:t>β</a:t>
            </a:r>
            <a:r>
              <a:rPr lang="it-IT" sz="4000" dirty="0" err="1" smtClean="0"/>
              <a:t>άρ</a:t>
            </a:r>
            <a:r>
              <a:rPr lang="it-IT" sz="4000" dirty="0" smtClean="0"/>
              <a:t>βαρος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20165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400" dirty="0" smtClean="0"/>
              <a:t>gamma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4000" dirty="0" smtClean="0"/>
              <a:t>gramma </a:t>
            </a:r>
            <a:r>
              <a:rPr lang="it-IT" sz="3200" i="1" dirty="0" smtClean="0"/>
              <a:t>lettera</a:t>
            </a:r>
            <a:endParaRPr lang="it-IT" sz="4000" dirty="0" smtClean="0"/>
          </a:p>
          <a:p>
            <a:r>
              <a:rPr lang="it-IT" sz="4000" dirty="0" err="1"/>
              <a:t>g</a:t>
            </a:r>
            <a:r>
              <a:rPr lang="it-IT" sz="4000" dirty="0" err="1" smtClean="0"/>
              <a:t>rammatike</a:t>
            </a:r>
            <a:r>
              <a:rPr lang="it-IT" sz="4000" dirty="0" smtClean="0"/>
              <a:t> </a:t>
            </a:r>
            <a:r>
              <a:rPr lang="it-IT" sz="3500" i="1" dirty="0" smtClean="0"/>
              <a:t>grammatica</a:t>
            </a:r>
          </a:p>
          <a:p>
            <a:r>
              <a:rPr lang="it-IT" sz="4000" dirty="0"/>
              <a:t>g</a:t>
            </a:r>
            <a:r>
              <a:rPr lang="it-IT" sz="4000" dirty="0" smtClean="0"/>
              <a:t>rafo </a:t>
            </a:r>
            <a:r>
              <a:rPr lang="it-IT" sz="3500" i="1" dirty="0" smtClean="0"/>
              <a:t>scrivo</a:t>
            </a:r>
          </a:p>
          <a:p>
            <a:r>
              <a:rPr lang="it-IT" sz="4000" dirty="0" err="1"/>
              <a:t>g</a:t>
            </a:r>
            <a:r>
              <a:rPr lang="it-IT" sz="4000" dirty="0" err="1" smtClean="0"/>
              <a:t>ymnazo</a:t>
            </a:r>
            <a:r>
              <a:rPr lang="it-IT" sz="4000" dirty="0" smtClean="0"/>
              <a:t> </a:t>
            </a:r>
            <a:r>
              <a:rPr lang="it-IT" sz="3500" i="1" dirty="0" smtClean="0"/>
              <a:t>mi esercito</a:t>
            </a:r>
          </a:p>
          <a:p>
            <a:endParaRPr lang="it-IT" sz="4000" dirty="0" smtClean="0"/>
          </a:p>
          <a:p>
            <a:endParaRPr lang="it-IT" sz="4000" dirty="0" smtClean="0"/>
          </a:p>
          <a:p>
            <a:endParaRPr lang="it-IT" sz="4000" dirty="0" smtClean="0"/>
          </a:p>
          <a:p>
            <a:endParaRPr lang="it-IT" sz="4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008909"/>
            <a:ext cx="3566160" cy="3782292"/>
          </a:xfrm>
        </p:spPr>
        <p:txBody>
          <a:bodyPr>
            <a:normAutofit lnSpcReduction="10000"/>
          </a:bodyPr>
          <a:lstStyle/>
          <a:p>
            <a:r>
              <a:rPr lang="it-IT" sz="4000" dirty="0" err="1"/>
              <a:t>γ</a:t>
            </a:r>
            <a:r>
              <a:rPr lang="it-IT" sz="4000" dirty="0" err="1" smtClean="0"/>
              <a:t>ρᾶμμ</a:t>
            </a:r>
            <a:r>
              <a:rPr lang="it-IT" sz="4000" dirty="0" smtClean="0"/>
              <a:t>α</a:t>
            </a:r>
          </a:p>
          <a:p>
            <a:r>
              <a:rPr lang="it-IT" sz="4000" dirty="0" err="1"/>
              <a:t>γ</a:t>
            </a:r>
            <a:r>
              <a:rPr lang="it-IT" sz="4000" dirty="0" err="1" smtClean="0"/>
              <a:t>ρ</a:t>
            </a:r>
            <a:r>
              <a:rPr lang="it-IT" sz="4000" dirty="0" smtClean="0"/>
              <a:t>αμματική</a:t>
            </a:r>
          </a:p>
          <a:p>
            <a:r>
              <a:rPr lang="it-IT" sz="4000" dirty="0" err="1"/>
              <a:t>γ</a:t>
            </a:r>
            <a:r>
              <a:rPr lang="it-IT" sz="4000" dirty="0" err="1" smtClean="0"/>
              <a:t>ράφω</a:t>
            </a:r>
            <a:endParaRPr lang="it-IT" sz="4000" dirty="0" smtClean="0"/>
          </a:p>
          <a:p>
            <a:r>
              <a:rPr lang="it-IT" sz="4000" dirty="0"/>
              <a:t>γ</a:t>
            </a:r>
            <a:r>
              <a:rPr lang="it-IT" sz="4000" smtClean="0"/>
              <a:t>υμνάζω</a:t>
            </a:r>
            <a:endParaRPr lang="it-IT" sz="4000" dirty="0" smtClean="0"/>
          </a:p>
          <a:p>
            <a:endParaRPr lang="it-IT" sz="40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79752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delta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d</a:t>
            </a:r>
            <a:r>
              <a:rPr lang="it-IT" sz="4000" dirty="0" smtClean="0"/>
              <a:t>erma</a:t>
            </a:r>
            <a:r>
              <a:rPr lang="it-IT" sz="3600" dirty="0" smtClean="0"/>
              <a:t> </a:t>
            </a:r>
            <a:r>
              <a:rPr lang="it-IT" sz="3200" i="1" dirty="0" smtClean="0"/>
              <a:t>pelle</a:t>
            </a:r>
          </a:p>
          <a:p>
            <a:r>
              <a:rPr lang="it-IT" sz="4000" dirty="0" err="1"/>
              <a:t>d</a:t>
            </a:r>
            <a:r>
              <a:rPr lang="it-IT" sz="4000" dirty="0" err="1" smtClean="0"/>
              <a:t>ynamikos</a:t>
            </a:r>
            <a:r>
              <a:rPr lang="it-IT" sz="3600" dirty="0" smtClean="0"/>
              <a:t> </a:t>
            </a:r>
            <a:r>
              <a:rPr lang="it-IT" sz="3200" i="1" dirty="0" smtClean="0"/>
              <a:t>forte</a:t>
            </a:r>
          </a:p>
          <a:p>
            <a:r>
              <a:rPr lang="it-IT" sz="4000" dirty="0" err="1"/>
              <a:t>d</a:t>
            </a:r>
            <a:r>
              <a:rPr lang="it-IT" sz="4000" dirty="0" err="1" smtClean="0"/>
              <a:t>emokratia</a:t>
            </a:r>
            <a:r>
              <a:rPr lang="it-IT" sz="4000" dirty="0" smtClean="0"/>
              <a:t> </a:t>
            </a:r>
            <a:r>
              <a:rPr lang="it-IT" sz="3200" i="1" dirty="0" smtClean="0"/>
              <a:t>governo del popolo</a:t>
            </a:r>
          </a:p>
          <a:p>
            <a:r>
              <a:rPr lang="it-IT" sz="4000" dirty="0" err="1"/>
              <a:t>d</a:t>
            </a:r>
            <a:r>
              <a:rPr lang="it-IT" sz="4000" dirty="0" err="1" smtClean="0"/>
              <a:t>oxa</a:t>
            </a:r>
            <a:r>
              <a:rPr lang="it-IT" sz="4000" dirty="0" smtClean="0"/>
              <a:t> </a:t>
            </a:r>
            <a:r>
              <a:rPr lang="it-IT" sz="3200" i="1" dirty="0" smtClean="0"/>
              <a:t>opinione</a:t>
            </a:r>
            <a:endParaRPr lang="it-IT" sz="32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4000" dirty="0" err="1"/>
              <a:t>δ</a:t>
            </a:r>
            <a:r>
              <a:rPr lang="it-IT" sz="4000" dirty="0" err="1" smtClean="0"/>
              <a:t>έρμ</a:t>
            </a:r>
            <a:r>
              <a:rPr lang="it-IT" sz="4000" dirty="0" smtClean="0"/>
              <a:t>α</a:t>
            </a:r>
          </a:p>
          <a:p>
            <a:r>
              <a:rPr lang="it-IT" sz="4000" dirty="0" err="1"/>
              <a:t>δ</a:t>
            </a:r>
            <a:r>
              <a:rPr lang="it-IT" sz="4000" dirty="0" err="1" smtClean="0"/>
              <a:t>υν</a:t>
            </a:r>
            <a:r>
              <a:rPr lang="it-IT" sz="4000" dirty="0" smtClean="0"/>
              <a:t>αμικός</a:t>
            </a:r>
          </a:p>
          <a:p>
            <a:r>
              <a:rPr lang="it-IT" sz="4000" dirty="0" err="1"/>
              <a:t>δ</a:t>
            </a:r>
            <a:r>
              <a:rPr lang="it-IT" sz="4000" dirty="0" err="1" smtClean="0"/>
              <a:t>ημοκρ</a:t>
            </a:r>
            <a:r>
              <a:rPr lang="it-IT" sz="4000" dirty="0" smtClean="0"/>
              <a:t>ατία</a:t>
            </a:r>
          </a:p>
          <a:p>
            <a:r>
              <a:rPr lang="it-IT" sz="4000" dirty="0" err="1"/>
              <a:t>δ</a:t>
            </a:r>
            <a:r>
              <a:rPr lang="it-IT" sz="4000" dirty="0" err="1" smtClean="0"/>
              <a:t>όξ</a:t>
            </a:r>
            <a:r>
              <a:rPr lang="it-IT" sz="4000" dirty="0" smtClean="0"/>
              <a:t>α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92194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epsilon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heteros</a:t>
            </a:r>
            <a:r>
              <a:rPr lang="it-IT" sz="3600" dirty="0" smtClean="0"/>
              <a:t> </a:t>
            </a:r>
            <a:r>
              <a:rPr lang="it-IT" sz="3200" i="1" dirty="0" smtClean="0"/>
              <a:t>altro</a:t>
            </a:r>
          </a:p>
          <a:p>
            <a:r>
              <a:rPr lang="it-IT" sz="3600" dirty="0" err="1"/>
              <a:t>h</a:t>
            </a:r>
            <a:r>
              <a:rPr lang="it-IT" sz="3600" dirty="0" err="1" smtClean="0"/>
              <a:t>espera</a:t>
            </a:r>
            <a:r>
              <a:rPr lang="it-IT" sz="3600" dirty="0" smtClean="0"/>
              <a:t> </a:t>
            </a:r>
            <a:r>
              <a:rPr lang="it-IT" sz="3200" i="1" dirty="0" smtClean="0"/>
              <a:t>sera</a:t>
            </a:r>
          </a:p>
          <a:p>
            <a:r>
              <a:rPr lang="it-IT" sz="3600" dirty="0" err="1"/>
              <a:t>e</a:t>
            </a:r>
            <a:r>
              <a:rPr lang="it-IT" sz="3600" dirty="0" err="1" smtClean="0"/>
              <a:t>pikos</a:t>
            </a:r>
            <a:r>
              <a:rPr lang="it-IT" sz="3600" dirty="0" smtClean="0"/>
              <a:t> </a:t>
            </a:r>
            <a:r>
              <a:rPr lang="it-IT" sz="3200" i="1" dirty="0" smtClean="0"/>
              <a:t>epico</a:t>
            </a:r>
          </a:p>
          <a:p>
            <a:r>
              <a:rPr lang="it-IT" sz="3600" dirty="0" err="1"/>
              <a:t>e</a:t>
            </a:r>
            <a:r>
              <a:rPr lang="it-IT" sz="3600" dirty="0" err="1" smtClean="0"/>
              <a:t>pifaneia</a:t>
            </a:r>
            <a:r>
              <a:rPr lang="it-IT" sz="3600" dirty="0" smtClean="0"/>
              <a:t> </a:t>
            </a:r>
            <a:r>
              <a:rPr lang="it-IT" sz="3200" i="1" dirty="0" smtClean="0"/>
              <a:t>il mostrarsi, il manifestarsi</a:t>
            </a:r>
          </a:p>
          <a:p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 err="1" smtClean="0"/>
              <a:t>ἕτερος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err="1" smtClean="0"/>
              <a:t>ἑσ</a:t>
            </a:r>
            <a:r>
              <a:rPr lang="it-IT" sz="3600" dirty="0" smtClean="0"/>
              <a:t>πέρα</a:t>
            </a:r>
          </a:p>
          <a:p>
            <a:pPr marL="0" indent="0">
              <a:buNone/>
            </a:pPr>
            <a:r>
              <a:rPr lang="it-IT" sz="3600" dirty="0" smtClean="0"/>
              <a:t>ἑπ</a:t>
            </a:r>
            <a:r>
              <a:rPr lang="it-IT" sz="3600" dirty="0" err="1" smtClean="0"/>
              <a:t>ικός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smtClean="0"/>
              <a:t>ἐπ</a:t>
            </a:r>
            <a:r>
              <a:rPr lang="it-IT" sz="3600" dirty="0" err="1" smtClean="0"/>
              <a:t>ιφ</a:t>
            </a:r>
            <a:r>
              <a:rPr lang="it-IT" sz="3600" dirty="0" smtClean="0"/>
              <a:t>ανεία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7971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012450"/>
            <a:ext cx="3566160" cy="3778751"/>
          </a:xfrm>
        </p:spPr>
        <p:txBody>
          <a:bodyPr>
            <a:normAutofit lnSpcReduction="10000"/>
          </a:bodyPr>
          <a:lstStyle/>
          <a:p>
            <a:r>
              <a:rPr lang="it-IT" sz="4000" dirty="0" err="1"/>
              <a:t>z</a:t>
            </a:r>
            <a:r>
              <a:rPr lang="it-IT" sz="4000" dirty="0" err="1" smtClean="0"/>
              <a:t>ygon</a:t>
            </a:r>
            <a:r>
              <a:rPr lang="it-IT" sz="4000" dirty="0" smtClean="0"/>
              <a:t> </a:t>
            </a:r>
            <a:r>
              <a:rPr lang="it-IT" sz="4000" i="1" dirty="0" smtClean="0"/>
              <a:t>giogo</a:t>
            </a:r>
          </a:p>
          <a:p>
            <a:r>
              <a:rPr lang="it-IT" sz="4000" dirty="0" err="1"/>
              <a:t>z</a:t>
            </a:r>
            <a:r>
              <a:rPr lang="it-IT" sz="4000" dirty="0" err="1" smtClean="0"/>
              <a:t>oon</a:t>
            </a:r>
            <a:r>
              <a:rPr lang="it-IT" sz="4000" dirty="0" smtClean="0"/>
              <a:t> </a:t>
            </a:r>
            <a:r>
              <a:rPr lang="it-IT" sz="4000" i="1" dirty="0" smtClean="0"/>
              <a:t>animale</a:t>
            </a:r>
          </a:p>
          <a:p>
            <a:r>
              <a:rPr lang="it-IT" sz="4000" dirty="0" err="1"/>
              <a:t>h</a:t>
            </a:r>
            <a:r>
              <a:rPr lang="it-IT" sz="4000" dirty="0" err="1" smtClean="0"/>
              <a:t>elios</a:t>
            </a:r>
            <a:r>
              <a:rPr lang="it-IT" sz="4000" dirty="0" smtClean="0"/>
              <a:t> </a:t>
            </a:r>
            <a:r>
              <a:rPr lang="it-IT" sz="4000" i="1" dirty="0" smtClean="0"/>
              <a:t>sole</a:t>
            </a:r>
          </a:p>
          <a:p>
            <a:r>
              <a:rPr lang="it-IT" sz="4000" dirty="0" err="1" smtClean="0"/>
              <a:t>hemi</a:t>
            </a:r>
            <a:r>
              <a:rPr lang="it-IT" sz="4000" dirty="0" smtClean="0"/>
              <a:t> </a:t>
            </a:r>
            <a:r>
              <a:rPr lang="it-IT" sz="4000" i="1" dirty="0" smtClean="0"/>
              <a:t>a metà (</a:t>
            </a:r>
            <a:r>
              <a:rPr lang="it-IT" sz="4000" i="1" dirty="0" err="1" smtClean="0"/>
              <a:t>lat</a:t>
            </a:r>
            <a:r>
              <a:rPr lang="it-IT" sz="4000" i="1" dirty="0" smtClean="0"/>
              <a:t>. semi)</a:t>
            </a:r>
            <a:endParaRPr lang="it-IT" sz="4000" i="1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509212"/>
          </a:xfrm>
        </p:spPr>
        <p:txBody>
          <a:bodyPr/>
          <a:lstStyle/>
          <a:p>
            <a:r>
              <a:rPr lang="it-IT" dirty="0"/>
              <a:t>z</a:t>
            </a:r>
            <a:r>
              <a:rPr lang="it-IT" dirty="0" smtClean="0"/>
              <a:t>eta</a:t>
            </a:r>
            <a:br>
              <a:rPr lang="it-IT" dirty="0" smtClean="0"/>
            </a:br>
            <a:r>
              <a:rPr lang="it-IT" dirty="0" err="1" smtClean="0"/>
              <a:t>eta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648200" y="2012449"/>
            <a:ext cx="3566160" cy="3778751"/>
          </a:xfrm>
        </p:spPr>
        <p:txBody>
          <a:bodyPr>
            <a:normAutofit lnSpcReduction="10000"/>
          </a:bodyPr>
          <a:lstStyle/>
          <a:p>
            <a:r>
              <a:rPr lang="it-IT" sz="3600" dirty="0" err="1"/>
              <a:t>ζ</a:t>
            </a:r>
            <a:r>
              <a:rPr lang="it-IT" sz="3600" dirty="0" err="1" smtClean="0"/>
              <a:t>υγόν</a:t>
            </a:r>
            <a:endParaRPr lang="it-IT" sz="3600" dirty="0" smtClean="0"/>
          </a:p>
          <a:p>
            <a:r>
              <a:rPr lang="it-IT" sz="3600" dirty="0" err="1"/>
              <a:t>ζ</a:t>
            </a:r>
            <a:r>
              <a:rPr lang="it-IT" sz="3600" dirty="0" err="1" smtClean="0"/>
              <a:t>ῷον</a:t>
            </a:r>
            <a:endParaRPr lang="it-IT" sz="3600" dirty="0" smtClean="0"/>
          </a:p>
          <a:p>
            <a:r>
              <a:rPr lang="it-IT" sz="3600" dirty="0" err="1" smtClean="0"/>
              <a:t>ἥλιος</a:t>
            </a:r>
            <a:endParaRPr lang="it-IT" sz="3600" dirty="0" smtClean="0"/>
          </a:p>
          <a:p>
            <a:r>
              <a:rPr lang="it-IT" sz="3600" dirty="0" err="1" smtClean="0"/>
              <a:t>ἡμί</a:t>
            </a:r>
            <a:endParaRPr lang="it-IT" sz="3600" dirty="0" smtClean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80033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747" y="775287"/>
            <a:ext cx="7313613" cy="926861"/>
          </a:xfrm>
        </p:spPr>
        <p:txBody>
          <a:bodyPr/>
          <a:lstStyle/>
          <a:p>
            <a:r>
              <a:rPr lang="it-IT" dirty="0" smtClean="0"/>
              <a:t>teta</a:t>
            </a:r>
            <a:br>
              <a:rPr lang="it-IT" dirty="0" smtClean="0"/>
            </a:br>
            <a:r>
              <a:rPr lang="it-IT" dirty="0" smtClean="0"/>
              <a:t>iota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012449"/>
            <a:ext cx="3566160" cy="3778751"/>
          </a:xfrm>
        </p:spPr>
        <p:txBody>
          <a:bodyPr>
            <a:normAutofit/>
          </a:bodyPr>
          <a:lstStyle/>
          <a:p>
            <a:r>
              <a:rPr lang="it-IT" sz="3200" dirty="0"/>
              <a:t>t</a:t>
            </a:r>
            <a:r>
              <a:rPr lang="it-IT" sz="3200" dirty="0" smtClean="0"/>
              <a:t>hermos </a:t>
            </a:r>
            <a:r>
              <a:rPr lang="it-IT" sz="3200" i="1" dirty="0" smtClean="0"/>
              <a:t>caldo</a:t>
            </a:r>
          </a:p>
          <a:p>
            <a:r>
              <a:rPr lang="it-IT" sz="3200" dirty="0" err="1"/>
              <a:t>t</a:t>
            </a:r>
            <a:r>
              <a:rPr lang="it-IT" sz="3200" dirty="0" err="1" smtClean="0"/>
              <a:t>herapeuo</a:t>
            </a:r>
            <a:r>
              <a:rPr lang="it-IT" sz="3200" dirty="0" smtClean="0"/>
              <a:t> </a:t>
            </a:r>
            <a:r>
              <a:rPr lang="it-IT" sz="3200" i="1" dirty="0" smtClean="0"/>
              <a:t>curo</a:t>
            </a:r>
          </a:p>
          <a:p>
            <a:r>
              <a:rPr lang="it-IT" sz="3200" dirty="0" err="1"/>
              <a:t>t</a:t>
            </a:r>
            <a:r>
              <a:rPr lang="it-IT" sz="3200" dirty="0" err="1" smtClean="0"/>
              <a:t>hesauros</a:t>
            </a:r>
            <a:r>
              <a:rPr lang="it-IT" sz="3200" dirty="0" smtClean="0"/>
              <a:t> </a:t>
            </a:r>
            <a:r>
              <a:rPr lang="it-IT" sz="3200" i="1" dirty="0" smtClean="0"/>
              <a:t>tesoro</a:t>
            </a:r>
          </a:p>
          <a:p>
            <a:r>
              <a:rPr lang="it-IT" sz="3200" dirty="0" err="1"/>
              <a:t>h</a:t>
            </a:r>
            <a:r>
              <a:rPr lang="it-IT" sz="3200" dirty="0" err="1" smtClean="0"/>
              <a:t>ippos</a:t>
            </a:r>
            <a:r>
              <a:rPr lang="it-IT" sz="3200" dirty="0" smtClean="0"/>
              <a:t> </a:t>
            </a:r>
            <a:r>
              <a:rPr lang="it-IT" sz="3200" i="1" dirty="0" smtClean="0"/>
              <a:t>cavallo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012449"/>
            <a:ext cx="3566160" cy="3778752"/>
          </a:xfrm>
        </p:spPr>
        <p:txBody>
          <a:bodyPr>
            <a:normAutofit/>
          </a:bodyPr>
          <a:lstStyle/>
          <a:p>
            <a:r>
              <a:rPr lang="it-IT" sz="3600" dirty="0" err="1"/>
              <a:t>θ</a:t>
            </a:r>
            <a:r>
              <a:rPr lang="it-IT" sz="3600" dirty="0" err="1" smtClean="0"/>
              <a:t>ερμός</a:t>
            </a:r>
            <a:endParaRPr lang="it-IT" sz="3600" dirty="0" smtClean="0"/>
          </a:p>
          <a:p>
            <a:r>
              <a:rPr lang="it-IT" sz="3600" dirty="0" err="1"/>
              <a:t>θ</a:t>
            </a:r>
            <a:r>
              <a:rPr lang="it-IT" sz="3600" dirty="0" err="1" smtClean="0"/>
              <a:t>ερ</a:t>
            </a:r>
            <a:r>
              <a:rPr lang="it-IT" sz="3600" dirty="0" smtClean="0"/>
              <a:t>απεύω</a:t>
            </a:r>
          </a:p>
          <a:p>
            <a:r>
              <a:rPr lang="it-IT" sz="3600" dirty="0" err="1"/>
              <a:t>θ</a:t>
            </a:r>
            <a:r>
              <a:rPr lang="it-IT" sz="3600" dirty="0" err="1" smtClean="0"/>
              <a:t>εσ</a:t>
            </a:r>
            <a:r>
              <a:rPr lang="it-IT" sz="3600" dirty="0" smtClean="0"/>
              <a:t>αυρός</a:t>
            </a:r>
          </a:p>
          <a:p>
            <a:r>
              <a:rPr lang="it-IT" sz="3600" dirty="0" smtClean="0"/>
              <a:t>ἵππ</a:t>
            </a:r>
            <a:r>
              <a:rPr lang="it-IT" sz="3600" dirty="0" err="1" smtClean="0"/>
              <a:t>ος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159967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200</TotalTime>
  <Words>347</Words>
  <Application>Microsoft Office PowerPoint</Application>
  <PresentationFormat>Presentazione su schermo (4:3)</PresentationFormat>
  <Paragraphs>162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Calamaio</vt:lpstr>
      <vt:lpstr>Il greco che conosco:</vt:lpstr>
      <vt:lpstr>Prima di  iniziare:</vt:lpstr>
      <vt:lpstr>alfa</vt:lpstr>
      <vt:lpstr>beta</vt:lpstr>
      <vt:lpstr>gamma</vt:lpstr>
      <vt:lpstr>delta</vt:lpstr>
      <vt:lpstr>epsilon</vt:lpstr>
      <vt:lpstr>zeta eta</vt:lpstr>
      <vt:lpstr>teta iota </vt:lpstr>
      <vt:lpstr>kappa </vt:lpstr>
      <vt:lpstr>lambda</vt:lpstr>
      <vt:lpstr>my </vt:lpstr>
      <vt:lpstr>ny  xi</vt:lpstr>
      <vt:lpstr>o mikron </vt:lpstr>
      <vt:lpstr>pi</vt:lpstr>
      <vt:lpstr>ro  sigma</vt:lpstr>
      <vt:lpstr>tau </vt:lpstr>
      <vt:lpstr>hypsilon phi</vt:lpstr>
      <vt:lpstr>chi psi o mega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greco che conosco:</dc:title>
  <dc:creator>emilio</dc:creator>
  <cp:lastModifiedBy>Pierdomenico</cp:lastModifiedBy>
  <cp:revision>31</cp:revision>
  <dcterms:created xsi:type="dcterms:W3CDTF">2017-07-02T21:01:10Z</dcterms:created>
  <dcterms:modified xsi:type="dcterms:W3CDTF">2018-06-13T15:23:42Z</dcterms:modified>
</cp:coreProperties>
</file>