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1" r:id="rId15"/>
    <p:sldId id="263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D9"/>
    <a:srgbClr val="FFFFE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36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66423D-3721-4920-B429-C0528B89C4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76599E0-A819-4AF4-BEAE-246CDA0F38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F05C8-EF0E-42B6-B9F7-8E2B08418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2F1785-CC71-436F-BF40-AE30B3686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AE6ECD-31F6-48A8-B17F-523508A0E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434495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A9B996-6281-4D23-959C-A4760D238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093922-6C77-4F5C-83A9-862C60479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06C2EEA-E5A7-45AA-B9D5-FD6DFC903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77F730-8BEC-4AE5-B49C-ABA23739B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C82D6D-0649-4828-9054-A28CFBA51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2830611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A65EBA3-3D1F-4156-AB90-B614BA382F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4FA3E5A-AFAF-4D28-A8F9-3F1DC6AA21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FEA2E8-D580-4DD3-8670-B803A72BB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F372C1-DBA3-4DCE-AB1C-FBCDBC53A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1395B6-D585-45E7-8C68-CFB5FCED4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11980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EDEBBD-40EA-41BE-BCC1-7205CB40A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7521AF8-7E13-4EBD-A254-9A6F01C2A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3288E6-F995-47A0-B5DB-9204306A0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D12C90-B4A4-4F33-9118-CD192DC27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8162D6-43F0-45FA-9D16-C3A32BF25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786872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B8AD84-6952-4386-BFD3-07BCC0475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F09C3A4-9D21-4B3F-AC74-3A0939CECC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7B6D8BA-7AB4-419F-97E7-44785CFD2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85634E-FE99-46A3-BCFD-77D6A74BC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FE8B69-107A-4695-B6CC-206AE9463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052701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651B8C-2B59-4BE9-909D-BC1513C2C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484D60D-91ED-4A23-9372-C4A4262415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F1DD27-06C4-49B7-9333-4C4E5FBDB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3C458CB-F7F8-4042-AE97-C50C330F1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E2AC248-6B13-4BB4-ABC2-10276F08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279490F-8408-4406-845D-07B26EB6D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130426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51ADF6-5362-4388-99B3-6664F9681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127523B-6C4D-45B6-B3DC-1D78CC8B5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05B9F82-5855-4ED6-A77C-A04B20F30C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9004894-783D-497E-AAA8-7E0090BEA4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98FFF77-1486-4F66-A797-69E0097EE0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02785A1-5F6B-4C5E-B765-EB3A7CE8A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987EE5A-2B5A-4117-A9E7-CE90A6631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B714D4E-8411-4A73-86F9-A37FA760F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3125211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7169D9-3206-469E-9723-542E5BD15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2385D82-C145-4B05-8765-91A02CF75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307581F-0C15-45AD-9CED-CA4597F0F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9FEDAE1-AA1B-4AA7-9C56-4C81B8B15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6971947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EF4849D-3203-416A-BD4D-C4775D528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885F37E-59EC-4CD6-A504-1B0785EA8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773DFE-333C-4C61-8E0D-ED2438372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0441429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AA5A84-B3EA-4873-9AD9-92824FD78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E96F993-D198-4439-A24A-47EBD4F42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E87613B-0AA1-42EB-9303-D2D2B6BFBE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7FB744B-4657-4F93-A541-8F2A15F06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1AFCEFE-C6C4-4CB5-AD3D-DA95E60AA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86F0964-8F44-4E7D-AB36-95A2BBDAB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362418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ACE870-592A-4397-AC4D-F1EC9CDDD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A6F03BB-F30F-4EA8-877E-874408247E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37FDDA5-4394-49B5-B95E-D4BC209EED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D4CE5D3-12DA-4986-A619-F40AE2FEB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5DDF360-83D8-44C2-BF9E-812BAC27C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6BFD9EE-410E-493D-8D87-0FC7234A9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028121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D70EA71-6F73-478B-AFAE-D5E6A5D82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2D7CE9-3A00-4B89-9BBC-E19E6AA0E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36E56F-31EC-466B-9847-74D0916055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BEBF9-ED16-410C-B4C7-9E047961968F}" type="datetimeFigureOut">
              <a:rPr lang="it-IT" smtClean="0"/>
              <a:t>17/05/2019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FEE5A04-B349-47CF-B767-B4B43D824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CEA8708-7FA1-4267-BD84-F9B1AC876C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01623-85AF-47E5-B077-A40AFA84F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8392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434194B-EB56-4062-98C6-CB72F287E3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0022124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3746DB1-35A8-422F-9955-4F8E75DBB0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877B2F77-C100-4B0A-AEDE-8FDCFBFA68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1063" y="4591460"/>
            <a:ext cx="6833946" cy="1514185"/>
          </a:xfrm>
        </p:spPr>
        <p:txBody>
          <a:bodyPr anchor="t">
            <a:normAutofit/>
          </a:bodyPr>
          <a:lstStyle/>
          <a:p>
            <a:pPr algn="r"/>
            <a:r>
              <a:rPr lang="it-IT" sz="36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LICEO CLASSICO ARIOSTO  CURVATURA BIOMEDICA</a:t>
            </a:r>
          </a:p>
        </p:txBody>
      </p:sp>
      <p:sp>
        <p:nvSpPr>
          <p:cNvPr id="22" name="Freeform 57">
            <a:extLst>
              <a:ext uri="{FF2B5EF4-FFF2-40B4-BE49-F238E27FC236}">
                <a16:creationId xmlns:a16="http://schemas.microsoft.com/office/drawing/2014/main" id="{B817D9AD-5E85-4E85-AC3E-43E24FA91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580219"/>
            <a:ext cx="4383459" cy="5287256"/>
          </a:xfrm>
          <a:custGeom>
            <a:avLst/>
            <a:gdLst>
              <a:gd name="connsiteX0" fmla="*/ 1504462 w 4383459"/>
              <a:gd name="connsiteY0" fmla="*/ 0 h 5287256"/>
              <a:gd name="connsiteX1" fmla="*/ 4383459 w 4383459"/>
              <a:gd name="connsiteY1" fmla="*/ 2878997 h 5287256"/>
              <a:gd name="connsiteX2" fmla="*/ 3114137 w 4383459"/>
              <a:gd name="connsiteY2" fmla="*/ 5266307 h 5287256"/>
              <a:gd name="connsiteX3" fmla="*/ 3079653 w 4383459"/>
              <a:gd name="connsiteY3" fmla="*/ 5287256 h 5287256"/>
              <a:gd name="connsiteX4" fmla="*/ 0 w 4383459"/>
              <a:gd name="connsiteY4" fmla="*/ 5287256 h 5287256"/>
              <a:gd name="connsiteX5" fmla="*/ 0 w 4383459"/>
              <a:gd name="connsiteY5" fmla="*/ 427769 h 5287256"/>
              <a:gd name="connsiteX6" fmla="*/ 132161 w 4383459"/>
              <a:gd name="connsiteY6" fmla="*/ 347480 h 5287256"/>
              <a:gd name="connsiteX7" fmla="*/ 1504462 w 4383459"/>
              <a:gd name="connsiteY7" fmla="*/ 0 h 5287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83459" h="5287256">
                <a:moveTo>
                  <a:pt x="1504462" y="0"/>
                </a:moveTo>
                <a:cubicBezTo>
                  <a:pt x="3094488" y="0"/>
                  <a:pt x="4383459" y="1288971"/>
                  <a:pt x="4383459" y="2878997"/>
                </a:cubicBezTo>
                <a:cubicBezTo>
                  <a:pt x="4383459" y="3872763"/>
                  <a:pt x="3879955" y="4748930"/>
                  <a:pt x="3114137" y="5266307"/>
                </a:cubicBezTo>
                <a:lnTo>
                  <a:pt x="3079653" y="5287256"/>
                </a:lnTo>
                <a:lnTo>
                  <a:pt x="0" y="5287256"/>
                </a:lnTo>
                <a:lnTo>
                  <a:pt x="0" y="427769"/>
                </a:lnTo>
                <a:lnTo>
                  <a:pt x="132161" y="347480"/>
                </a:lnTo>
                <a:cubicBezTo>
                  <a:pt x="540096" y="125876"/>
                  <a:pt x="1007579" y="0"/>
                  <a:pt x="1504462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0810290-E788-4DE3-B716-DBE58CC6A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12946" y="0"/>
            <a:ext cx="4185112" cy="3170097"/>
          </a:xfrm>
          <a:custGeom>
            <a:avLst/>
            <a:gdLst>
              <a:gd name="connsiteX0" fmla="*/ 301225 w 4185112"/>
              <a:gd name="connsiteY0" fmla="*/ 0 h 3170097"/>
              <a:gd name="connsiteX1" fmla="*/ 3883887 w 4185112"/>
              <a:gd name="connsiteY1" fmla="*/ 0 h 3170097"/>
              <a:gd name="connsiteX2" fmla="*/ 3932552 w 4185112"/>
              <a:gd name="connsiteY2" fmla="*/ 80105 h 3170097"/>
              <a:gd name="connsiteX3" fmla="*/ 4185112 w 4185112"/>
              <a:gd name="connsiteY3" fmla="*/ 1077541 h 3170097"/>
              <a:gd name="connsiteX4" fmla="*/ 2092556 w 4185112"/>
              <a:gd name="connsiteY4" fmla="*/ 3170097 h 3170097"/>
              <a:gd name="connsiteX5" fmla="*/ 0 w 4185112"/>
              <a:gd name="connsiteY5" fmla="*/ 1077541 h 3170097"/>
              <a:gd name="connsiteX6" fmla="*/ 252561 w 4185112"/>
              <a:gd name="connsiteY6" fmla="*/ 80105 h 31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5112" h="3170097">
                <a:moveTo>
                  <a:pt x="301225" y="0"/>
                </a:moveTo>
                <a:lnTo>
                  <a:pt x="3883887" y="0"/>
                </a:lnTo>
                <a:lnTo>
                  <a:pt x="3932552" y="80105"/>
                </a:lnTo>
                <a:cubicBezTo>
                  <a:pt x="4093621" y="376606"/>
                  <a:pt x="4185112" y="716389"/>
                  <a:pt x="4185112" y="1077541"/>
                </a:cubicBezTo>
                <a:cubicBezTo>
                  <a:pt x="4185112" y="2233228"/>
                  <a:pt x="3248243" y="3170097"/>
                  <a:pt x="2092556" y="3170097"/>
                </a:cubicBezTo>
                <a:cubicBezTo>
                  <a:pt x="936869" y="3170097"/>
                  <a:pt x="0" y="2233228"/>
                  <a:pt x="0" y="1077541"/>
                </a:cubicBezTo>
                <a:cubicBezTo>
                  <a:pt x="0" y="716389"/>
                  <a:pt x="91491" y="376606"/>
                  <a:pt x="252561" y="80105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9F21EDC-2527-4D6A-80C4-2368D3FE19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4175" y="2057042"/>
            <a:ext cx="4799721" cy="4521715"/>
          </a:xfrm>
          <a:prstGeom prst="ellipse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C2B63AE-AECB-4445-B567-F2261B9B91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242" y="-442718"/>
            <a:ext cx="3460333" cy="346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76523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5F3939-EA26-4241-A7ED-68846607B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520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200" i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SECONDO NUCLEO TEMATICO</a:t>
            </a:r>
            <a:br>
              <a:rPr lang="it-IT" sz="3200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32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L’ APPARATO MUSCOLO-SCHELETRICO</a:t>
            </a:r>
            <a:endParaRPr lang="it-IT" sz="3200" dirty="0">
              <a:solidFill>
                <a:schemeClr val="accent1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63832B-E11F-4EAC-8525-621DE4F19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68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1" dirty="0">
                <a:latin typeface="Times New Roman" charset="0"/>
                <a:ea typeface="Times New Roman" charset="0"/>
                <a:cs typeface="Times New Roman" charset="0"/>
              </a:rPr>
              <a:t>A cura del docente di scienze (mese di dicembre: 4 ore)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funzioni, la struttura e la formazione delle ossa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La classificazione delle ossa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articolazioni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Anatomia e fisiologia del sistema muscolare</a:t>
            </a:r>
            <a:b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it-IT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it-IT" sz="2000" b="1" dirty="0">
                <a:latin typeface="Times New Roman" charset="0"/>
                <a:ea typeface="Times New Roman" charset="0"/>
                <a:cs typeface="Times New Roman" charset="0"/>
              </a:rPr>
              <a:t>A cura del medico (mese di gennaio: 5 ore)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patologie della colonna vertebrale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patologie della spalla, degli arti superiori, dell’anca, del ginocchio e del piede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patologie del sistema muscolo tendineo e legamentoso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I traumi dello sport : valutazione e trattamento riabilitativo</a:t>
            </a:r>
            <a:b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it-IT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it-IT" sz="2000" b="1" dirty="0">
                <a:latin typeface="Times New Roman" charset="0"/>
                <a:ea typeface="Times New Roman" charset="0"/>
                <a:cs typeface="Times New Roman" charset="0"/>
              </a:rPr>
              <a:t> Somministrazione del secondo test a cura del docente di scienze (1 ora) </a:t>
            </a:r>
          </a:p>
          <a:p>
            <a:endParaRPr lang="it-IT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3FFD973E-AFA2-4F41-A27E-FD7669511C39}"/>
              </a:ext>
            </a:extLst>
          </p:cNvPr>
          <p:cNvCxnSpPr>
            <a:cxnSpLocks/>
          </p:cNvCxnSpPr>
          <p:nvPr/>
        </p:nvCxnSpPr>
        <p:spPr>
          <a:xfrm>
            <a:off x="838200" y="1350496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706732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1A6FD6-BCEE-4911-966B-BB141B596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05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i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TERZO NUCLEO TEMATICO</a:t>
            </a:r>
            <a:br>
              <a:rPr lang="it-IT" sz="3600" i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36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IL TESSUTO SANGUIGNO E IL SISTEMA LINFATICO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9450FF-796E-4E99-9D25-60CABCB5C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0982"/>
            <a:ext cx="10515600" cy="46672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1" dirty="0">
                <a:latin typeface="Times New Roman" charset="0"/>
                <a:ea typeface="Times New Roman" charset="0"/>
                <a:cs typeface="Times New Roman" charset="0"/>
              </a:rPr>
              <a:t>A cura del docente di scienze (mese di febbraio: 4 ore)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funzioni e la composizione del sangue. L’emopoiesi </a:t>
            </a:r>
            <a:r>
              <a:rPr lang="it-IT" sz="2000">
                <a:latin typeface="Times New Roman" charset="0"/>
                <a:ea typeface="Times New Roman" charset="0"/>
                <a:cs typeface="Times New Roman" charset="0"/>
              </a:rPr>
              <a:t>e l’emocateresi</a:t>
            </a:r>
            <a:endParaRPr lang="it-IT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L’emostasi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I gruppi sanguigni e il fattore Rh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Il sistema linfatico</a:t>
            </a:r>
            <a:b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it-IT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it-IT" sz="2000" b="1" dirty="0">
                <a:latin typeface="Times New Roman" charset="0"/>
                <a:ea typeface="Times New Roman" charset="0"/>
                <a:cs typeface="Times New Roman" charset="0"/>
              </a:rPr>
              <a:t>A cura del medico (mese di marzo: 5 ore)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anemie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patologie oncologiche del sangue – Le cellule staminali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problematiche della coagulazione – Le trasfusioni di sangue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patologie del sistema linfatico</a:t>
            </a:r>
          </a:p>
          <a:p>
            <a:pPr marL="0" indent="0">
              <a:buNone/>
            </a:pPr>
            <a:b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2000" b="1" dirty="0">
                <a:latin typeface="Times New Roman" charset="0"/>
                <a:ea typeface="Times New Roman" charset="0"/>
                <a:cs typeface="Times New Roman" charset="0"/>
              </a:rPr>
              <a:t>Somministrazione del terzo test a cura del docente di scienze (1 ora)</a:t>
            </a:r>
          </a:p>
          <a:p>
            <a:endParaRPr lang="it-IT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7CA90894-B62C-5E4B-9940-417BBD9127D2}"/>
              </a:ext>
            </a:extLst>
          </p:cNvPr>
          <p:cNvCxnSpPr>
            <a:cxnSpLocks/>
          </p:cNvCxnSpPr>
          <p:nvPr/>
        </p:nvCxnSpPr>
        <p:spPr>
          <a:xfrm>
            <a:off x="838200" y="1350496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078017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2AEE38-2EFE-4072-B3FD-5AE943E83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04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3200" i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QUARTO NUCLEO TEMATICO</a:t>
            </a:r>
            <a:br>
              <a:rPr lang="it-IT" sz="3200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32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L’APPARATO CARDIOVASCOLARE </a:t>
            </a:r>
            <a:endParaRPr lang="it-IT" sz="3200" dirty="0">
              <a:solidFill>
                <a:schemeClr val="accent1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94D028-6507-469A-9EB9-BFA8868E6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5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200" b="1" dirty="0">
                <a:latin typeface="Times New Roman" charset="0"/>
                <a:ea typeface="Times New Roman" charset="0"/>
                <a:cs typeface="Times New Roman" charset="0"/>
              </a:rPr>
              <a:t>A cura del docente di scienze (mese di aprile: 4 ore)</a:t>
            </a:r>
          </a:p>
          <a:p>
            <a:pPr>
              <a:buFontTx/>
              <a:buChar char="-"/>
            </a:pPr>
            <a:r>
              <a:rPr lang="it-IT" sz="2200" dirty="0">
                <a:latin typeface="Times New Roman" charset="0"/>
                <a:ea typeface="Times New Roman" charset="0"/>
                <a:cs typeface="Times New Roman" charset="0"/>
              </a:rPr>
              <a:t>Il sistema circolatorio. L’anatomia e la fisiologia del cuore</a:t>
            </a:r>
          </a:p>
          <a:p>
            <a:pPr>
              <a:buFontTx/>
              <a:buChar char="-"/>
            </a:pPr>
            <a:r>
              <a:rPr lang="it-IT" sz="2200" dirty="0">
                <a:latin typeface="Times New Roman" charset="0"/>
                <a:ea typeface="Times New Roman" charset="0"/>
                <a:cs typeface="Times New Roman" charset="0"/>
              </a:rPr>
              <a:t>La struttura e la funzione dei vasi sanguigni</a:t>
            </a:r>
          </a:p>
          <a:p>
            <a:pPr>
              <a:buFontTx/>
              <a:buChar char="-"/>
            </a:pPr>
            <a:r>
              <a:rPr lang="it-IT" sz="2200" dirty="0">
                <a:latin typeface="Times New Roman" charset="0"/>
                <a:ea typeface="Times New Roman" charset="0"/>
                <a:cs typeface="Times New Roman" charset="0"/>
              </a:rPr>
              <a:t>La circolazione sanguigna</a:t>
            </a:r>
          </a:p>
          <a:p>
            <a:pPr>
              <a:buFontTx/>
              <a:buChar char="-"/>
            </a:pPr>
            <a:r>
              <a:rPr lang="it-IT" sz="2200" dirty="0">
                <a:latin typeface="Times New Roman" charset="0"/>
                <a:ea typeface="Times New Roman" charset="0"/>
                <a:cs typeface="Times New Roman" charset="0"/>
              </a:rPr>
              <a:t>Il controllo del flusso sanguigno</a:t>
            </a:r>
            <a:br>
              <a:rPr lang="it-IT" sz="22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it-IT" sz="22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it-IT" sz="2200" b="1" dirty="0">
                <a:latin typeface="Times New Roman" charset="0"/>
                <a:ea typeface="Times New Roman" charset="0"/>
                <a:cs typeface="Times New Roman" charset="0"/>
              </a:rPr>
              <a:t>A cura del medico (mese di maggio: 5 ore)</a:t>
            </a:r>
          </a:p>
          <a:p>
            <a:pPr>
              <a:buFontTx/>
              <a:buChar char="-"/>
            </a:pPr>
            <a:r>
              <a:rPr lang="it-IT" sz="2200" dirty="0">
                <a:latin typeface="Times New Roman" charset="0"/>
                <a:ea typeface="Times New Roman" charset="0"/>
                <a:cs typeface="Times New Roman" charset="0"/>
              </a:rPr>
              <a:t>Le patologie cardiache ischemiche e valvolari, le aritmie</a:t>
            </a:r>
          </a:p>
          <a:p>
            <a:pPr>
              <a:buFontTx/>
              <a:buChar char="-"/>
            </a:pPr>
            <a:r>
              <a:rPr lang="it-IT" sz="2200" dirty="0">
                <a:latin typeface="Times New Roman" charset="0"/>
                <a:ea typeface="Times New Roman" charset="0"/>
                <a:cs typeface="Times New Roman" charset="0"/>
              </a:rPr>
              <a:t>L’ipertensione arteriosa</a:t>
            </a:r>
          </a:p>
          <a:p>
            <a:pPr>
              <a:buFontTx/>
              <a:buChar char="-"/>
            </a:pPr>
            <a:r>
              <a:rPr lang="it-IT" sz="2200" dirty="0">
                <a:latin typeface="Times New Roman" charset="0"/>
                <a:ea typeface="Times New Roman" charset="0"/>
                <a:cs typeface="Times New Roman" charset="0"/>
              </a:rPr>
              <a:t>Le patologie dei vasi arteriosi</a:t>
            </a:r>
          </a:p>
          <a:p>
            <a:pPr>
              <a:buFontTx/>
              <a:buChar char="-"/>
            </a:pPr>
            <a:r>
              <a:rPr lang="it-IT" sz="2200" dirty="0">
                <a:latin typeface="Times New Roman" charset="0"/>
                <a:ea typeface="Times New Roman" charset="0"/>
                <a:cs typeface="Times New Roman" charset="0"/>
              </a:rPr>
              <a:t>Le patologie dei vasi venosi</a:t>
            </a:r>
          </a:p>
          <a:p>
            <a:pPr marL="0" indent="0">
              <a:buNone/>
            </a:pPr>
            <a:br>
              <a:rPr lang="it-IT" sz="22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2200" b="1" dirty="0">
                <a:latin typeface="Times New Roman" charset="0"/>
                <a:ea typeface="Times New Roman" charset="0"/>
                <a:cs typeface="Times New Roman" charset="0"/>
              </a:rPr>
              <a:t> Somministrazione del quarto test a cura del docente di scienze (1 ora) </a:t>
            </a:r>
          </a:p>
          <a:p>
            <a:endParaRPr lang="it-IT" dirty="0"/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04C4A508-2C2E-AB40-B2CD-B7BE86380DDA}"/>
              </a:ext>
            </a:extLst>
          </p:cNvPr>
          <p:cNvCxnSpPr>
            <a:cxnSpLocks/>
          </p:cNvCxnSpPr>
          <p:nvPr/>
        </p:nvCxnSpPr>
        <p:spPr>
          <a:xfrm>
            <a:off x="838200" y="1350496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725431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3B74CA-C3C8-4980-8B7B-C2B48260F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069" y="145207"/>
            <a:ext cx="11569861" cy="1325563"/>
          </a:xfrm>
        </p:spPr>
        <p:txBody>
          <a:bodyPr>
            <a:normAutofit/>
          </a:bodyPr>
          <a:lstStyle/>
          <a:p>
            <a:pPr algn="ctr"/>
            <a:r>
              <a:rPr lang="it-IT" sz="35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NUCLEI TEMATICI DEL SECONDO E TERZO ANNO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CE3BDC-D15B-4CEB-BA66-A17002F87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1584" y="2117885"/>
            <a:ext cx="3832275" cy="31856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600" b="1" dirty="0">
                <a:latin typeface="Times New Roman" charset="0"/>
                <a:ea typeface="Times New Roman" charset="0"/>
                <a:cs typeface="Times New Roman" charset="0"/>
              </a:rPr>
              <a:t>Secondo anno</a:t>
            </a:r>
          </a:p>
          <a:p>
            <a:pPr marL="0" indent="0">
              <a:buNone/>
            </a:pPr>
            <a:endParaRPr lang="it-IT" sz="26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it-IT" sz="2600" dirty="0">
                <a:latin typeface="Times New Roman" charset="0"/>
                <a:ea typeface="Times New Roman" charset="0"/>
                <a:cs typeface="Times New Roman" charset="0"/>
              </a:rPr>
              <a:t>L’apparato respiratorio</a:t>
            </a:r>
          </a:p>
          <a:p>
            <a:r>
              <a:rPr lang="it-IT" sz="2600" dirty="0">
                <a:latin typeface="Times New Roman" charset="0"/>
                <a:ea typeface="Times New Roman" charset="0"/>
                <a:cs typeface="Times New Roman" charset="0"/>
              </a:rPr>
              <a:t>L’apparato digerente</a:t>
            </a:r>
          </a:p>
          <a:p>
            <a:r>
              <a:rPr lang="it-IT" sz="2600" dirty="0">
                <a:latin typeface="Times New Roman" charset="0"/>
                <a:ea typeface="Times New Roman" charset="0"/>
                <a:cs typeface="Times New Roman" charset="0"/>
              </a:rPr>
              <a:t>Il sistema escretore</a:t>
            </a:r>
          </a:p>
          <a:p>
            <a:r>
              <a:rPr lang="it-IT" sz="2600" dirty="0">
                <a:latin typeface="Times New Roman" charset="0"/>
                <a:ea typeface="Times New Roman" charset="0"/>
                <a:cs typeface="Times New Roman" charset="0"/>
              </a:rPr>
              <a:t>La genetica mendeliana</a:t>
            </a:r>
          </a:p>
          <a:p>
            <a:r>
              <a:rPr lang="it-IT" sz="2600" dirty="0">
                <a:latin typeface="Times New Roman" charset="0"/>
                <a:ea typeface="Times New Roman" charset="0"/>
                <a:cs typeface="Times New Roman" charset="0"/>
              </a:rPr>
              <a:t> Il sistema immunitario</a:t>
            </a:r>
            <a:br>
              <a:rPr lang="it-IT" sz="24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it-IT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it-IT" dirty="0"/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07012FF3-BF06-334A-AF21-7A1E29C9675E}"/>
              </a:ext>
            </a:extLst>
          </p:cNvPr>
          <p:cNvCxnSpPr>
            <a:cxnSpLocks/>
          </p:cNvCxnSpPr>
          <p:nvPr/>
        </p:nvCxnSpPr>
        <p:spPr>
          <a:xfrm>
            <a:off x="838199" y="1195752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94CEFC-BFAF-DE4F-9C59-CCB0341B80D3}"/>
              </a:ext>
            </a:extLst>
          </p:cNvPr>
          <p:cNvSpPr txBox="1"/>
          <p:nvPr/>
        </p:nvSpPr>
        <p:spPr>
          <a:xfrm>
            <a:off x="6818143" y="2117885"/>
            <a:ext cx="35685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Times New Roman" charset="0"/>
                <a:ea typeface="Times New Roman" charset="0"/>
                <a:cs typeface="Times New Roman" charset="0"/>
              </a:rPr>
              <a:t>Terzo anno</a:t>
            </a:r>
          </a:p>
          <a:p>
            <a:endParaRPr lang="it-IT" sz="24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charset="0"/>
                <a:ea typeface="Times New Roman" charset="0"/>
                <a:cs typeface="Times New Roman" charset="0"/>
              </a:rPr>
              <a:t>L’apparato riproduttore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charset="0"/>
                <a:ea typeface="Times New Roman" charset="0"/>
                <a:cs typeface="Times New Roman" charset="0"/>
              </a:rPr>
              <a:t>Il sistema endocrino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charset="0"/>
                <a:ea typeface="Times New Roman" charset="0"/>
                <a:cs typeface="Times New Roman" charset="0"/>
              </a:rPr>
              <a:t>Il sistema nervoso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latin typeface="Times New Roman" charset="0"/>
                <a:ea typeface="Times New Roman" charset="0"/>
                <a:cs typeface="Times New Roman" charset="0"/>
              </a:rPr>
              <a:t>Gli organi di senso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6010405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405E09-5CD9-4688-98B3-5E61039D3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151" y="0"/>
            <a:ext cx="11952849" cy="13255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>
                <a:solidFill>
                  <a:schemeClr val="accent1">
                    <a:lumMod val="50000"/>
                  </a:schemeClr>
                </a:solidFill>
              </a:rPr>
              <a:t>I medici che hanno insegnato durante la prima annualità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F1FA42C-F941-F04B-8503-F99AE2A92632}"/>
              </a:ext>
            </a:extLst>
          </p:cNvPr>
          <p:cNvSpPr txBox="1"/>
          <p:nvPr/>
        </p:nvSpPr>
        <p:spPr>
          <a:xfrm>
            <a:off x="838996" y="1789099"/>
            <a:ext cx="51675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dermatologi del primo nucleo tematico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  Di Lernia   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Dott.ssa Ricci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Dott.ssa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Ficarelli</a:t>
            </a:r>
            <a:endParaRPr lang="it-IT" sz="2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636304D-4569-5847-ADE4-4F7CAF14D5A8}"/>
              </a:ext>
            </a:extLst>
          </p:cNvPr>
          <p:cNvSpPr txBox="1"/>
          <p:nvPr/>
        </p:nvSpPr>
        <p:spPr>
          <a:xfrm>
            <a:off x="838996" y="3519216"/>
            <a:ext cx="51675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fisiatri del secondo nucleo tematico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Dott.ssa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Corradini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 Marzio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Dott.ssa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Galuppo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Camurri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38C8C6E-0674-AC4E-98A3-6633F82888E6}"/>
              </a:ext>
            </a:extLst>
          </p:cNvPr>
          <p:cNvSpPr txBox="1"/>
          <p:nvPr/>
        </p:nvSpPr>
        <p:spPr>
          <a:xfrm>
            <a:off x="6424058" y="1761660"/>
            <a:ext cx="51675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Gli ematologi del terzo nucleo tematico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Dott.ssa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Brinii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 Masini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Dott.ssa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Immovili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Canovi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Baricchi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 Merli</a:t>
            </a:r>
          </a:p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endParaRPr lang="it-IT" sz="20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D810696-721D-6640-8730-096BC27D5F59}"/>
              </a:ext>
            </a:extLst>
          </p:cNvPr>
          <p:cNvSpPr txBox="1"/>
          <p:nvPr/>
        </p:nvSpPr>
        <p:spPr>
          <a:xfrm>
            <a:off x="6424058" y="4151191"/>
            <a:ext cx="51675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cardiologi del quarto nucleo tematico 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Dott.ssa Vastano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 Roti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Dott.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Sandonà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endParaRPr lang="it-IT" sz="2000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C65DF7AA-6532-BE4B-8AFD-FFBFC93A081F}"/>
              </a:ext>
            </a:extLst>
          </p:cNvPr>
          <p:cNvCxnSpPr>
            <a:cxnSpLocks/>
          </p:cNvCxnSpPr>
          <p:nvPr/>
        </p:nvCxnSpPr>
        <p:spPr>
          <a:xfrm>
            <a:off x="838199" y="1195752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797709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54E456-9E9F-494A-AFEA-E5721DB54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Autofit/>
          </a:bodyPr>
          <a:lstStyle/>
          <a:p>
            <a:pPr algn="ctr"/>
            <a:r>
              <a:rPr lang="it-IT" sz="5000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E questo è ciò che ci auguriamo di vedere realizzato tra qualche anno!</a:t>
            </a:r>
          </a:p>
        </p:txBody>
      </p:sp>
      <p:pic>
        <p:nvPicPr>
          <p:cNvPr id="6" name="Segnaposto contenuto 4">
            <a:extLst>
              <a:ext uri="{FF2B5EF4-FFF2-40B4-BE49-F238E27FC236}">
                <a16:creationId xmlns:a16="http://schemas.microsoft.com/office/drawing/2014/main" id="{1EF2A88E-7787-429F-A1B4-6F7CC39B01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875" y="2222463"/>
            <a:ext cx="5810250" cy="3867150"/>
          </a:xfrm>
        </p:spPr>
      </p:pic>
    </p:spTree>
    <p:extLst>
      <p:ext uri="{BB962C8B-B14F-4D97-AF65-F5344CB8AC3E}">
        <p14:creationId xmlns:p14="http://schemas.microsoft.com/office/powerpoint/2010/main" val="4157683127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B27FA8-DB53-449D-B915-5EA7233A6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829519" y="1758555"/>
            <a:ext cx="13241437" cy="3340890"/>
          </a:xfrm>
        </p:spPr>
        <p:txBody>
          <a:bodyPr>
            <a:normAutofit/>
          </a:bodyPr>
          <a:lstStyle/>
          <a:p>
            <a:r>
              <a:rPr lang="it-IT" sz="3600" dirty="0">
                <a:latin typeface="Times New Roman" charset="0"/>
                <a:ea typeface="Times New Roman" charset="0"/>
                <a:cs typeface="Times New Roman" charset="0"/>
              </a:rPr>
              <a:t>«La professione medica è fatta di saper fare, </a:t>
            </a:r>
            <a:br>
              <a:rPr lang="it-IT" sz="36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3600" dirty="0">
                <a:latin typeface="Times New Roman" charset="0"/>
                <a:ea typeface="Times New Roman" charset="0"/>
                <a:cs typeface="Times New Roman" charset="0"/>
              </a:rPr>
              <a:t>ma anche di saper essere»</a:t>
            </a:r>
            <a:br>
              <a:rPr lang="it-IT" sz="36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3600" dirty="0">
                <a:latin typeface="Times New Roman" charset="0"/>
                <a:ea typeface="Times New Roman" charset="0"/>
                <a:cs typeface="Times New Roman" charset="0"/>
              </a:rPr>
              <a:t>                                                </a:t>
            </a:r>
            <a:br>
              <a:rPr lang="it-IT" sz="36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3600" dirty="0">
                <a:latin typeface="Times New Roman" charset="0"/>
                <a:ea typeface="Times New Roman" charset="0"/>
                <a:cs typeface="Times New Roman" charset="0"/>
              </a:rPr>
              <a:t>                                                           </a:t>
            </a:r>
            <a:r>
              <a:rPr lang="it-IT" sz="2800" i="1" dirty="0">
                <a:latin typeface="Times New Roman" charset="0"/>
                <a:ea typeface="Times New Roman" charset="0"/>
                <a:cs typeface="Times New Roman" charset="0"/>
              </a:rPr>
              <a:t>Dottor Roberto Stella</a:t>
            </a:r>
            <a:br>
              <a:rPr lang="it-IT" sz="2800" i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2800" i="1" dirty="0">
                <a:latin typeface="Times New Roman" charset="0"/>
                <a:ea typeface="Times New Roman" charset="0"/>
                <a:cs typeface="Times New Roman" charset="0"/>
              </a:rPr>
              <a:t>                                                                           </a:t>
            </a:r>
            <a:r>
              <a:rPr lang="it-IT" sz="2400" i="1" dirty="0">
                <a:latin typeface="Times New Roman" charset="0"/>
                <a:ea typeface="Times New Roman" charset="0"/>
                <a:cs typeface="Times New Roman" charset="0"/>
              </a:rPr>
              <a:t>Presidente dell’Ordine dei Medici di Varese</a:t>
            </a:r>
            <a:br>
              <a:rPr lang="it-IT" sz="2800" i="1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it-IT" sz="28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6947E8F-FDBE-4387-877C-EE973DD6F8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 flipV="1">
            <a:off x="13868399" y="443483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78848293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9FF333-FFE3-47C2-A58C-EDA42FB21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82825"/>
            <a:ext cx="10515600" cy="4351338"/>
          </a:xfrm>
        </p:spPr>
        <p:txBody>
          <a:bodyPr/>
          <a:lstStyle/>
          <a:p>
            <a:endParaRPr lang="it-IT" sz="30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it-IT" sz="3000" dirty="0">
                <a:latin typeface="Times New Roman" charset="0"/>
                <a:ea typeface="Times New Roman" charset="0"/>
                <a:cs typeface="Times New Roman" charset="0"/>
              </a:rPr>
              <a:t>Il Liceo Classico Ariosto</a:t>
            </a:r>
          </a:p>
          <a:p>
            <a:pPr marL="0" indent="0">
              <a:buNone/>
            </a:pPr>
            <a:endParaRPr lang="it-IT" sz="3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it-IT" sz="30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it-IT" sz="3000" dirty="0">
                <a:latin typeface="Times New Roman" charset="0"/>
                <a:ea typeface="Times New Roman" charset="0"/>
                <a:cs typeface="Times New Roman" charset="0"/>
              </a:rPr>
              <a:t>L’Ordine Provinciale dei Medici Chirurghi e degli Odontoiatri</a:t>
            </a:r>
          </a:p>
          <a:p>
            <a:endParaRPr lang="it-IT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it-IT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247DE83A-91A2-104C-832C-F542C820BCDA}"/>
              </a:ext>
            </a:extLst>
          </p:cNvPr>
          <p:cNvCxnSpPr>
            <a:cxnSpLocks/>
          </p:cNvCxnSpPr>
          <p:nvPr/>
        </p:nvCxnSpPr>
        <p:spPr>
          <a:xfrm>
            <a:off x="838200" y="1645920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1">
            <a:extLst>
              <a:ext uri="{FF2B5EF4-FFF2-40B4-BE49-F238E27FC236}">
                <a16:creationId xmlns:a16="http://schemas.microsoft.com/office/drawing/2014/main" id="{27A7FE7C-BF34-EF4B-9D8C-EB701F31A0BB}"/>
              </a:ext>
            </a:extLst>
          </p:cNvPr>
          <p:cNvSpPr txBox="1">
            <a:spLocks/>
          </p:cNvSpPr>
          <p:nvPr/>
        </p:nvSpPr>
        <p:spPr>
          <a:xfrm>
            <a:off x="838200" y="320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ISTITUZIONI ATTIVE NEL PROGETTO</a:t>
            </a:r>
          </a:p>
        </p:txBody>
      </p:sp>
    </p:spTree>
    <p:extLst>
      <p:ext uri="{BB962C8B-B14F-4D97-AF65-F5344CB8AC3E}">
        <p14:creationId xmlns:p14="http://schemas.microsoft.com/office/powerpoint/2010/main" val="3447202302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C26432-5E37-4B99-800B-3AA510A4F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3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FINALITÀ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D93DD9-8ED8-49E7-858F-8BE3BBF2B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it-IT" sz="3000" dirty="0">
                <a:latin typeface="Times New Roman" charset="0"/>
                <a:ea typeface="Times New Roman" charset="0"/>
                <a:cs typeface="Times New Roman" charset="0"/>
              </a:rPr>
              <a:t>Fornire strumenti idonei alla valutazione delle proprie attitudini, al fine di avviare gli studenti verso consapevoli scelte universitarie e professionali</a:t>
            </a:r>
          </a:p>
          <a:p>
            <a:pPr algn="just"/>
            <a:endParaRPr lang="it-IT" sz="3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it-IT" sz="3000" dirty="0">
                <a:latin typeface="Times New Roman" charset="0"/>
                <a:ea typeface="Times New Roman" charset="0"/>
                <a:cs typeface="Times New Roman" charset="0"/>
              </a:rPr>
              <a:t>Accedere ad un percorso di potenziamento e di orientamento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F70F3184-8C6E-0C4F-9196-00C7AF5A84A3}"/>
              </a:ext>
            </a:extLst>
          </p:cNvPr>
          <p:cNvCxnSpPr>
            <a:cxnSpLocks/>
          </p:cNvCxnSpPr>
          <p:nvPr/>
        </p:nvCxnSpPr>
        <p:spPr>
          <a:xfrm>
            <a:off x="838200" y="1519308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3302049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0B9B90-2B34-4993-BE13-926FA6C45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633"/>
            <a:ext cx="10515600" cy="1325563"/>
          </a:xfrm>
        </p:spPr>
        <p:txBody>
          <a:bodyPr/>
          <a:lstStyle/>
          <a:p>
            <a:pPr algn="ctr"/>
            <a:r>
              <a:rPr lang="it-IT" sz="40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OBIETTIVI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B60E3C-B1C4-44F3-A53D-9B79DB7006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7069"/>
            <a:ext cx="10515600" cy="4351338"/>
          </a:xfrm>
        </p:spPr>
        <p:txBody>
          <a:bodyPr>
            <a:noAutofit/>
          </a:bodyPr>
          <a:lstStyle/>
          <a:p>
            <a:pPr algn="just"/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Appassionare gli studenti allo studio delle scienze della vita e delle scienze mediche </a:t>
            </a:r>
          </a:p>
          <a:p>
            <a:pPr algn="just"/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Favorire l’acquisizione di una solida base culturale sia di tipo umanistico che scientifico e di un efficace metodo di apprendimento indispensabili per la prosecuzione degli studi in ambito sanitario e chimico-biologico</a:t>
            </a:r>
          </a:p>
          <a:p>
            <a:pPr algn="just"/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Favorire l’acquisizione della consapevolezza che la tutela della salute di una persona non si realizza soltanto con un intervento tecnico, ma anche instaurando relazioni</a:t>
            </a:r>
          </a:p>
          <a:p>
            <a:pPr algn="just"/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Favorire l’acquisizione di valide competenze che possano facilitare il superamento dei test di ammissione al corso di Laurea in Medicina e Chirurgia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4C710E22-BA97-FF4D-B29A-001ED27EA427}"/>
              </a:ext>
            </a:extLst>
          </p:cNvPr>
          <p:cNvCxnSpPr>
            <a:cxnSpLocks/>
          </p:cNvCxnSpPr>
          <p:nvPr/>
        </p:nvCxnSpPr>
        <p:spPr>
          <a:xfrm>
            <a:off x="838200" y="1181686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953911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4EDFEA-3823-4186-A43D-981C1022E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049"/>
            <a:ext cx="10515600" cy="1325563"/>
          </a:xfrm>
        </p:spPr>
        <p:txBody>
          <a:bodyPr/>
          <a:lstStyle/>
          <a:p>
            <a:pPr algn="ctr"/>
            <a:r>
              <a:rPr lang="it-IT" sz="40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METODOLOGIE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0BF6230-4AD3-427D-8204-766065BEB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14326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it-IT" sz="3000" b="1" u="sng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Attività in aula </a:t>
            </a:r>
            <a:endParaRPr lang="it-IT" sz="2000" b="1" u="sng" dirty="0">
              <a:solidFill>
                <a:schemeClr val="accent1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00000"/>
              </a:lnSpc>
            </a:pPr>
            <a:endParaRPr lang="it-IT" sz="2000" b="1" u="sng" dirty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lnSpc>
                <a:spcPct val="100000"/>
              </a:lnSpc>
            </a:pPr>
            <a:r>
              <a:rPr lang="it-IT" sz="2500" dirty="0">
                <a:latin typeface="Times New Roman" charset="0"/>
                <a:ea typeface="Times New Roman" charset="0"/>
                <a:cs typeface="Times New Roman" charset="0"/>
              </a:rPr>
              <a:t>con i docenti di scienze: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2000" i="1" dirty="0">
                <a:latin typeface="Times New Roman" charset="0"/>
                <a:ea typeface="Times New Roman" charset="0"/>
                <a:cs typeface="Times New Roman" charset="0"/>
              </a:rPr>
              <a:t>   </a:t>
            </a:r>
            <a:r>
              <a:rPr lang="it-IT" sz="2300" i="1" dirty="0">
                <a:latin typeface="Times New Roman" charset="0"/>
                <a:ea typeface="Times New Roman" charset="0"/>
                <a:cs typeface="Times New Roman" charset="0"/>
              </a:rPr>
              <a:t>4 ore per ogni nucleo tematico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2300" i="1" dirty="0">
                <a:latin typeface="Times New Roman" charset="0"/>
                <a:ea typeface="Times New Roman" charset="0"/>
                <a:cs typeface="Times New Roman" charset="0"/>
              </a:rPr>
              <a:t>  1 ora per la prova di verifica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2500" dirty="0">
                <a:latin typeface="Times New Roman" charset="0"/>
                <a:ea typeface="Times New Roman" charset="0"/>
                <a:cs typeface="Times New Roman" charset="0"/>
              </a:rPr>
              <a:t>   </a:t>
            </a:r>
          </a:p>
          <a:p>
            <a:r>
              <a:rPr lang="it-IT" sz="2500" dirty="0">
                <a:latin typeface="Times New Roman" charset="0"/>
                <a:ea typeface="Times New Roman" charset="0"/>
                <a:cs typeface="Times New Roman" charset="0"/>
              </a:rPr>
              <a:t>con i medici:</a:t>
            </a:r>
          </a:p>
          <a:p>
            <a:pPr marL="0" indent="0">
              <a:buNone/>
            </a:pPr>
            <a:r>
              <a:rPr lang="it-IT" sz="2300" i="1" dirty="0">
                <a:latin typeface="Times New Roman" charset="0"/>
                <a:ea typeface="Times New Roman" charset="0"/>
                <a:cs typeface="Times New Roman" charset="0"/>
              </a:rPr>
              <a:t>   5 ore per ogni nucleo tematico</a:t>
            </a:r>
          </a:p>
          <a:p>
            <a:pPr marL="0" indent="0">
              <a:buNone/>
            </a:pPr>
            <a:endParaRPr lang="it-IT" sz="2300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it-IT" sz="2300" i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it-IT" sz="3000" b="1" u="sng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Esperienza «sul campo» </a:t>
            </a:r>
            <a:endParaRPr lang="it-IT" sz="2000" b="1" u="sng" dirty="0">
              <a:solidFill>
                <a:schemeClr val="accent1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it-IT" sz="2000" b="1" u="sng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it-IT" sz="2500" dirty="0">
                <a:latin typeface="Times New Roman" charset="0"/>
                <a:ea typeface="Times New Roman" charset="0"/>
                <a:cs typeface="Times New Roman" charset="0"/>
              </a:rPr>
              <a:t>Visite a strutture sanitarie come laboratori e reparti ospedalieri</a:t>
            </a:r>
          </a:p>
          <a:p>
            <a:pPr marL="0" indent="0">
              <a:buNone/>
            </a:pPr>
            <a:endParaRPr lang="it-IT" sz="25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it-IT" sz="2500" dirty="0">
                <a:latin typeface="Times New Roman" charset="0"/>
                <a:ea typeface="Times New Roman" charset="0"/>
                <a:cs typeface="Times New Roman" charset="0"/>
              </a:rPr>
              <a:t>Conferenze presso la sede dell’Ordine Provinciale dei Medici e degli Odontoiatri</a:t>
            </a:r>
          </a:p>
          <a:p>
            <a:endParaRPr lang="it-IT" sz="2500" dirty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it-IT" sz="2500" dirty="0">
                <a:latin typeface="Times New Roman" charset="0"/>
                <a:ea typeface="Times New Roman" charset="0"/>
                <a:cs typeface="Times New Roman" charset="0"/>
              </a:rPr>
              <a:t>Corso teorico-pratico BSLD (Basic Life </a:t>
            </a:r>
            <a:r>
              <a:rPr lang="it-IT" sz="2500" dirty="0" err="1">
                <a:latin typeface="Times New Roman" charset="0"/>
                <a:ea typeface="Times New Roman" charset="0"/>
                <a:cs typeface="Times New Roman" charset="0"/>
              </a:rPr>
              <a:t>Support</a:t>
            </a:r>
            <a:r>
              <a:rPr lang="it-IT" sz="2500" dirty="0"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it-IT" sz="2500" dirty="0" err="1">
                <a:latin typeface="Times New Roman" charset="0"/>
                <a:ea typeface="Times New Roman" charset="0"/>
                <a:cs typeface="Times New Roman" charset="0"/>
              </a:rPr>
              <a:t>Defibrillation</a:t>
            </a:r>
            <a:r>
              <a:rPr lang="it-IT" sz="2500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marL="0" indent="0">
              <a:buNone/>
            </a:pPr>
            <a:endParaRPr lang="it-IT" sz="25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4525CAED-2960-4348-9625-66B79D2B4902}"/>
              </a:ext>
            </a:extLst>
          </p:cNvPr>
          <p:cNvCxnSpPr>
            <a:cxnSpLocks/>
          </p:cNvCxnSpPr>
          <p:nvPr/>
        </p:nvCxnSpPr>
        <p:spPr>
          <a:xfrm>
            <a:off x="838200" y="1420837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93571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FE07D1-91DE-4EEC-A1B1-C9346F79F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046" y="341976"/>
            <a:ext cx="12604830" cy="1325563"/>
          </a:xfrm>
        </p:spPr>
        <p:txBody>
          <a:bodyPr>
            <a:normAutofit/>
          </a:bodyPr>
          <a:lstStyle/>
          <a:p>
            <a:r>
              <a:rPr lang="it-IT" sz="36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MODELLO DIDATTICO DEL PERCORSO NAZIONALE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64A28E5-DE91-431C-B7FE-556FC8413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Durata triennale </a:t>
            </a:r>
          </a:p>
          <a:p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Inizio a partire dalla classe terza</a:t>
            </a:r>
          </a:p>
          <a:p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Su base volontaria</a:t>
            </a:r>
          </a:p>
          <a:p>
            <a:r>
              <a:rPr lang="it-IT" b="1" u="sng" dirty="0">
                <a:latin typeface="Times New Roman" charset="0"/>
                <a:ea typeface="Times New Roman" charset="0"/>
                <a:cs typeface="Times New Roman" charset="0"/>
              </a:rPr>
              <a:t>50 ore annuali </a:t>
            </a:r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così suddivise: </a:t>
            </a:r>
          </a:p>
          <a:p>
            <a:pPr marL="0" indent="0">
              <a:buNone/>
            </a:pPr>
            <a:r>
              <a:rPr lang="it-IT" b="1" dirty="0">
                <a:latin typeface="Times New Roman" charset="0"/>
                <a:ea typeface="Times New Roman" charset="0"/>
                <a:cs typeface="Times New Roman" charset="0"/>
              </a:rPr>
              <a:t>    </a:t>
            </a:r>
            <a:r>
              <a:rPr lang="it-IT" b="1" i="1" dirty="0">
                <a:latin typeface="Times New Roman" charset="0"/>
                <a:ea typeface="Times New Roman" charset="0"/>
                <a:cs typeface="Times New Roman" charset="0"/>
              </a:rPr>
              <a:t>20 ore </a:t>
            </a:r>
            <a:r>
              <a:rPr lang="it-IT" i="1" dirty="0">
                <a:latin typeface="Times New Roman" charset="0"/>
                <a:ea typeface="Times New Roman" charset="0"/>
                <a:cs typeface="Times New Roman" charset="0"/>
              </a:rPr>
              <a:t>di lezione a cura dei docenti di scienze</a:t>
            </a:r>
          </a:p>
          <a:p>
            <a:pPr marL="0" indent="0">
              <a:buNone/>
            </a:pPr>
            <a:r>
              <a:rPr lang="it-IT" b="1" i="1" dirty="0">
                <a:latin typeface="Times New Roman" charset="0"/>
                <a:ea typeface="Times New Roman" charset="0"/>
                <a:cs typeface="Times New Roman" charset="0"/>
              </a:rPr>
              <a:t>    20 ore </a:t>
            </a:r>
            <a:r>
              <a:rPr lang="it-IT" i="1" dirty="0">
                <a:latin typeface="Times New Roman" charset="0"/>
                <a:ea typeface="Times New Roman" charset="0"/>
                <a:cs typeface="Times New Roman" charset="0"/>
              </a:rPr>
              <a:t>di lezione a cura dei medici inviati dall’Ordine dei medici</a:t>
            </a:r>
          </a:p>
          <a:p>
            <a:pPr marL="0" indent="0">
              <a:buNone/>
            </a:pPr>
            <a:r>
              <a:rPr lang="it-IT" b="1" i="1" dirty="0">
                <a:latin typeface="Times New Roman" charset="0"/>
                <a:ea typeface="Times New Roman" charset="0"/>
                <a:cs typeface="Times New Roman" charset="0"/>
              </a:rPr>
              <a:t>    10 ore </a:t>
            </a:r>
            <a:r>
              <a:rPr lang="it-IT" i="1" dirty="0">
                <a:latin typeface="Times New Roman" charset="0"/>
                <a:ea typeface="Times New Roman" charset="0"/>
                <a:cs typeface="Times New Roman" charset="0"/>
              </a:rPr>
              <a:t>presso strutture sanitarie esterne </a:t>
            </a:r>
          </a:p>
          <a:p>
            <a:r>
              <a:rPr lang="it-IT" dirty="0">
                <a:latin typeface="Times New Roman" charset="0"/>
                <a:ea typeface="Times New Roman" charset="0"/>
                <a:cs typeface="Times New Roman" charset="0"/>
              </a:rPr>
              <a:t>In orario pomeridiano indicativamente dalle 13 alle 14 o 14.30</a:t>
            </a:r>
          </a:p>
          <a:p>
            <a:pPr algn="ctr"/>
            <a:endParaRPr lang="it-IT" dirty="0"/>
          </a:p>
          <a:p>
            <a:pPr algn="ctr"/>
            <a:endParaRPr lang="it-IT" dirty="0"/>
          </a:p>
          <a:p>
            <a:pPr algn="ctr"/>
            <a:endParaRPr lang="it-IT" dirty="0"/>
          </a:p>
          <a:p>
            <a:pPr marL="0" indent="0" algn="ctr">
              <a:buNone/>
            </a:pPr>
            <a:endParaRPr lang="it-IT" dirty="0"/>
          </a:p>
          <a:p>
            <a:pPr algn="ctr"/>
            <a:endParaRPr lang="it-IT" dirty="0"/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F04FE190-ED2A-8045-A391-592BEF7232BE}"/>
              </a:ext>
            </a:extLst>
          </p:cNvPr>
          <p:cNvCxnSpPr>
            <a:cxnSpLocks/>
          </p:cNvCxnSpPr>
          <p:nvPr/>
        </p:nvCxnSpPr>
        <p:spPr>
          <a:xfrm>
            <a:off x="838200" y="1519308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074838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842789-73B6-4EB6-940F-E8D3187F1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868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MODALITÀ DI VERIFICA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471BA6-E6D6-4570-8E64-F215B52CF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23337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it-IT" sz="3000" dirty="0">
                <a:latin typeface="Times New Roman" charset="0"/>
                <a:ea typeface="Times New Roman" charset="0"/>
                <a:cs typeface="Times New Roman" charset="0"/>
              </a:rPr>
              <a:t>Somministrazione  di un test a risposta multipla, formato da 45 quesiti, al termine di ogni nucleo tematico di apprendimento</a:t>
            </a:r>
          </a:p>
          <a:p>
            <a:pPr algn="just"/>
            <a:endParaRPr lang="it-IT" sz="3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it-IT" sz="3000" dirty="0">
                <a:latin typeface="Times New Roman" charset="0"/>
                <a:ea typeface="Times New Roman" charset="0"/>
                <a:cs typeface="Times New Roman" charset="0"/>
              </a:rPr>
              <a:t>Valutazione alla fine di ogni quadrimestre che, a fine anno scolastico, permetterà l’attribuzione del credito scolastico, ma non concorrerà alla media dei voti</a:t>
            </a: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2B989F40-4205-3347-99B4-9CF1D8A0ED20}"/>
              </a:ext>
            </a:extLst>
          </p:cNvPr>
          <p:cNvCxnSpPr>
            <a:cxnSpLocks/>
          </p:cNvCxnSpPr>
          <p:nvPr/>
        </p:nvCxnSpPr>
        <p:spPr>
          <a:xfrm>
            <a:off x="838200" y="1519308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388631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88437C-3DD0-4C11-ADE9-17D82FAE5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355"/>
            <a:ext cx="10515600" cy="1325563"/>
          </a:xfrm>
        </p:spPr>
        <p:txBody>
          <a:bodyPr>
            <a:noAutofit/>
          </a:bodyPr>
          <a:lstStyle/>
          <a:p>
            <a:pPr algn="ctr"/>
            <a:br>
              <a:rPr lang="it-IT" sz="32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3200" i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PRIMO NUCLEO TEMATICO</a:t>
            </a:r>
            <a:br>
              <a:rPr lang="it-IT" sz="3200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it-IT" sz="3200" b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L’ APPARATO TEGUMENTARIO</a:t>
            </a:r>
            <a:br>
              <a:rPr lang="it-IT" sz="32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it-IT" sz="3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5B45A7C-92CF-46A0-BB57-F9439884F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2833"/>
            <a:ext cx="10515600" cy="49079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1" dirty="0">
                <a:latin typeface="Times New Roman" charset="0"/>
                <a:ea typeface="Times New Roman" charset="0"/>
                <a:cs typeface="Times New Roman" charset="0"/>
              </a:rPr>
              <a:t>A cura del docente di scienze (mese di ottobre: 4 ore)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I tessuti epiteliali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I tessuti connettivi e muscolari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Il tessuto nervoso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La cute e gli annessi cutanei</a:t>
            </a:r>
            <a:b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it-IT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it-IT" sz="2000" b="1" dirty="0">
                <a:latin typeface="Times New Roman" charset="0"/>
                <a:ea typeface="Times New Roman" charset="0"/>
                <a:cs typeface="Times New Roman" charset="0"/>
              </a:rPr>
              <a:t>A cura del medico (mese di novembre: 5 ore)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micosi cutanee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patologie infettive e infiammatorie della cute e degli annessi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ustioni: valutazione e trattamento</a:t>
            </a:r>
          </a:p>
          <a:p>
            <a:pPr>
              <a:buFontTx/>
              <a:buChar char="-"/>
            </a:pPr>
            <a: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  <a:t>Le patologie cutanee </a:t>
            </a:r>
            <a:r>
              <a:rPr lang="it-IT" sz="2000" dirty="0" err="1">
                <a:latin typeface="Times New Roman" charset="0"/>
                <a:ea typeface="Times New Roman" charset="0"/>
                <a:cs typeface="Times New Roman" charset="0"/>
              </a:rPr>
              <a:t>immunomediate</a:t>
            </a:r>
            <a:br>
              <a:rPr lang="it-IT" sz="2000" dirty="0">
                <a:latin typeface="Times New Roman" charset="0"/>
                <a:ea typeface="Times New Roman" charset="0"/>
                <a:cs typeface="Times New Roman" charset="0"/>
              </a:rPr>
            </a:br>
            <a:endParaRPr lang="it-IT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it-IT" sz="2000" b="1" dirty="0">
                <a:latin typeface="Times New Roman" charset="0"/>
                <a:ea typeface="Times New Roman" charset="0"/>
                <a:cs typeface="Times New Roman" charset="0"/>
              </a:rPr>
              <a:t>Somministrazione del primo test a cura del docente di scienze (1 ora) </a:t>
            </a:r>
          </a:p>
          <a:p>
            <a:pPr>
              <a:buFontTx/>
              <a:buChar char="-"/>
            </a:pPr>
            <a:endParaRPr lang="it-IT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4" name="Connettore 1 3">
            <a:extLst>
              <a:ext uri="{FF2B5EF4-FFF2-40B4-BE49-F238E27FC236}">
                <a16:creationId xmlns:a16="http://schemas.microsoft.com/office/drawing/2014/main" id="{120AACBF-47D4-054D-BB0F-46844350F970}"/>
              </a:ext>
            </a:extLst>
          </p:cNvPr>
          <p:cNvCxnSpPr>
            <a:cxnSpLocks/>
          </p:cNvCxnSpPr>
          <p:nvPr/>
        </p:nvCxnSpPr>
        <p:spPr>
          <a:xfrm>
            <a:off x="838200" y="1350496"/>
            <a:ext cx="10387818" cy="0"/>
          </a:xfrm>
          <a:prstGeom prst="line">
            <a:avLst/>
          </a:prstGeom>
          <a:ln w="349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43110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654</Words>
  <Application>Microsoft Office PowerPoint</Application>
  <PresentationFormat>Widescreen</PresentationFormat>
  <Paragraphs>138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Tema di Office</vt:lpstr>
      <vt:lpstr>LICEO CLASSICO ARIOSTO  CURVATURA BIOMEDICA</vt:lpstr>
      <vt:lpstr>«La professione medica è fatta di saper fare,  ma anche di saper essere»                                                                                                             Dottor Roberto Stella                                                                            Presidente dell’Ordine dei Medici di Varese </vt:lpstr>
      <vt:lpstr>Presentazione standard di PowerPoint</vt:lpstr>
      <vt:lpstr>FINALITÀ</vt:lpstr>
      <vt:lpstr>OBIETTIVI</vt:lpstr>
      <vt:lpstr>METODOLOGIE</vt:lpstr>
      <vt:lpstr>MODELLO DIDATTICO DEL PERCORSO NAZIONALE</vt:lpstr>
      <vt:lpstr>MODALITÀ DI VERIFICA</vt:lpstr>
      <vt:lpstr> PRIMO NUCLEO TEMATICO L’ APPARATO TEGUMENTARIO </vt:lpstr>
      <vt:lpstr>SECONDO NUCLEO TEMATICO L’ APPARATO MUSCOLO-SCHELETRICO</vt:lpstr>
      <vt:lpstr>TERZO NUCLEO TEMATICO IL TESSUTO SANGUIGNO E IL SISTEMA LINFATICO</vt:lpstr>
      <vt:lpstr>QUARTO NUCLEO TEMATICO L’APPARATO CARDIOVASCOLARE </vt:lpstr>
      <vt:lpstr>NUCLEI TEMATICI DEL SECONDO E TERZO ANNO </vt:lpstr>
      <vt:lpstr>I medici che hanno insegnato durante la prima annualità</vt:lpstr>
      <vt:lpstr>E questo è ciò che ci auguriamo di vedere realizzato tra qualche anno!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LICEO CLASSICO ARIOSTO  CURVATURA BIOMEDICA</dc:title>
  <dc:creator>Microsoft Office User</dc:creator>
  <cp:lastModifiedBy>lenovo</cp:lastModifiedBy>
  <cp:revision>3</cp:revision>
  <dcterms:created xsi:type="dcterms:W3CDTF">2019-05-17T10:51:46Z</dcterms:created>
  <dcterms:modified xsi:type="dcterms:W3CDTF">2019-05-17T11:45:51Z</dcterms:modified>
</cp:coreProperties>
</file>